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60" r:id="rId5"/>
    <p:sldId id="259" r:id="rId6"/>
    <p:sldId id="261" r:id="rId7"/>
    <p:sldId id="262" r:id="rId8"/>
    <p:sldId id="263" r:id="rId9"/>
    <p:sldId id="264" r:id="rId10"/>
    <p:sldId id="265" r:id="rId11"/>
    <p:sldId id="266" r:id="rId12"/>
    <p:sldId id="267" r:id="rId13"/>
    <p:sldId id="268" r:id="rId14"/>
    <p:sldId id="289" r:id="rId15"/>
    <p:sldId id="269" r:id="rId16"/>
    <p:sldId id="270" r:id="rId17"/>
    <p:sldId id="292" r:id="rId18"/>
    <p:sldId id="293" r:id="rId19"/>
    <p:sldId id="294" r:id="rId20"/>
    <p:sldId id="295" r:id="rId21"/>
    <p:sldId id="296" r:id="rId22"/>
    <p:sldId id="271" r:id="rId23"/>
    <p:sldId id="274" r:id="rId24"/>
    <p:sldId id="273" r:id="rId25"/>
    <p:sldId id="279" r:id="rId26"/>
    <p:sldId id="281" r:id="rId27"/>
    <p:sldId id="275" r:id="rId28"/>
    <p:sldId id="277" r:id="rId29"/>
    <p:sldId id="278" r:id="rId30"/>
    <p:sldId id="276" r:id="rId31"/>
    <p:sldId id="280" r:id="rId32"/>
    <p:sldId id="282" r:id="rId33"/>
    <p:sldId id="283" r:id="rId34"/>
    <p:sldId id="284" r:id="rId35"/>
    <p:sldId id="285" r:id="rId36"/>
    <p:sldId id="287" r:id="rId37"/>
    <p:sldId id="290" r:id="rId38"/>
    <p:sldId id="286" r:id="rId39"/>
    <p:sldId id="291" r:id="rId40"/>
    <p:sldId id="288" r:id="rId41"/>
    <p:sldId id="302" r:id="rId42"/>
    <p:sldId id="303" r:id="rId43"/>
    <p:sldId id="304" r:id="rId44"/>
    <p:sldId id="305" r:id="rId45"/>
    <p:sldId id="297" r:id="rId46"/>
    <p:sldId id="298" r:id="rId47"/>
    <p:sldId id="299" r:id="rId48"/>
    <p:sldId id="301" r:id="rId49"/>
    <p:sldId id="300" r:id="rId50"/>
    <p:sldId id="306" r:id="rId51"/>
    <p:sldId id="307" r:id="rId5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B0"/>
    <a:srgbClr val="001E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63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768653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3594334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3586648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802006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267606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1886000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333218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2991311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1284164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2608765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FD70432-ACA1-4FCA-B974-DB883E835711}" type="datetimeFigureOut">
              <a:rPr lang="zh-CN" altLang="en-US" smtClean="0"/>
              <a:t>2016/6/22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1049835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D70432-ACA1-4FCA-B974-DB883E835711}" type="datetimeFigureOut">
              <a:rPr lang="zh-CN" altLang="en-US" smtClean="0"/>
              <a:t>2016/6/22</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804A63-7D3A-4DAD-893B-C43F40A8F570}" type="slidenum">
              <a:rPr lang="zh-CN" altLang="en-US" smtClean="0"/>
              <a:t>‹#›</a:t>
            </a:fld>
            <a:endParaRPr lang="zh-CN" altLang="en-US"/>
          </a:p>
        </p:txBody>
      </p:sp>
    </p:spTree>
    <p:extLst>
      <p:ext uri="{BB962C8B-B14F-4D97-AF65-F5344CB8AC3E}">
        <p14:creationId xmlns:p14="http://schemas.microsoft.com/office/powerpoint/2010/main" val="2708932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image" Target="../media/image29.gif"/><Relationship Id="rId7" Type="http://schemas.openxmlformats.org/officeDocument/2006/relationships/image" Target="../media/image33.gif"/><Relationship Id="rId2" Type="http://schemas.openxmlformats.org/officeDocument/2006/relationships/image" Target="../media/image28.gif"/><Relationship Id="rId1" Type="http://schemas.openxmlformats.org/officeDocument/2006/relationships/slideLayout" Target="../slideLayouts/slideLayout2.xml"/><Relationship Id="rId6" Type="http://schemas.openxmlformats.org/officeDocument/2006/relationships/image" Target="../media/image32.gif"/><Relationship Id="rId5" Type="http://schemas.openxmlformats.org/officeDocument/2006/relationships/image" Target="../media/image31.gif"/><Relationship Id="rId10" Type="http://schemas.openxmlformats.org/officeDocument/2006/relationships/image" Target="../media/image36.gif"/><Relationship Id="rId4" Type="http://schemas.openxmlformats.org/officeDocument/2006/relationships/image" Target="../media/image30.gif"/><Relationship Id="rId9" Type="http://schemas.openxmlformats.org/officeDocument/2006/relationships/image" Target="../media/image35.gif"/></Relationships>
</file>

<file path=ppt/slides/_rels/slide2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b="1" dirty="0" smtClean="0"/>
              <a:t>选题</a:t>
            </a:r>
            <a:r>
              <a:rPr lang="zh-CN" altLang="en-US" b="1" dirty="0"/>
              <a:t>与实验设计</a:t>
            </a:r>
          </a:p>
        </p:txBody>
      </p:sp>
      <p:sp>
        <p:nvSpPr>
          <p:cNvPr id="3" name="副标题 2"/>
          <p:cNvSpPr>
            <a:spLocks noGrp="1"/>
          </p:cNvSpPr>
          <p:nvPr>
            <p:ph type="subTitle" idx="1"/>
          </p:nvPr>
        </p:nvSpPr>
        <p:spPr/>
        <p:txBody>
          <a:bodyPr/>
          <a:lstStyle/>
          <a:p>
            <a:r>
              <a:rPr lang="zh-CN" altLang="en-US" dirty="0" smtClean="0">
                <a:solidFill>
                  <a:schemeClr val="tx1"/>
                </a:solidFill>
              </a:rPr>
              <a:t>刘欢欢</a:t>
            </a:r>
            <a:endParaRPr lang="en-US" altLang="zh-CN" dirty="0" smtClean="0">
              <a:solidFill>
                <a:schemeClr val="tx1"/>
              </a:solidFill>
            </a:endParaRPr>
          </a:p>
          <a:p>
            <a:r>
              <a:rPr lang="zh-CN" altLang="en-US" dirty="0" smtClean="0">
                <a:solidFill>
                  <a:schemeClr val="tx1"/>
                </a:solidFill>
              </a:rPr>
              <a:t>北京师范大学心理学院</a:t>
            </a:r>
            <a:endParaRPr lang="en-US" altLang="zh-CN" dirty="0" smtClean="0">
              <a:solidFill>
                <a:schemeClr val="tx1"/>
              </a:solidFill>
            </a:endParaRPr>
          </a:p>
          <a:p>
            <a:r>
              <a:rPr lang="en-US" altLang="zh-CN" dirty="0" smtClean="0">
                <a:solidFill>
                  <a:schemeClr val="tx1"/>
                </a:solidFill>
              </a:rPr>
              <a:t>abcde69503@126.com</a:t>
            </a:r>
            <a:endParaRPr lang="zh-CN" altLang="en-US" dirty="0">
              <a:solidFill>
                <a:schemeClr val="tx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12" y="332656"/>
            <a:ext cx="290512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0217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不要动这三块石头！</a:t>
            </a:r>
            <a:endParaRPr lang="zh-CN" altLang="en-US" sz="3200" b="1" dirty="0"/>
          </a:p>
        </p:txBody>
      </p:sp>
      <p:sp>
        <p:nvSpPr>
          <p:cNvPr id="3" name="内容占位符 2"/>
          <p:cNvSpPr>
            <a:spLocks noGrp="1"/>
          </p:cNvSpPr>
          <p:nvPr>
            <p:ph idx="1"/>
          </p:nvPr>
        </p:nvSpPr>
        <p:spPr/>
        <p:txBody>
          <a:bodyPr/>
          <a:lstStyle/>
          <a:p>
            <a:endParaRPr lang="zh-CN"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628800"/>
            <a:ext cx="6768751"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8097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63780"/>
            <a:ext cx="2880000" cy="1880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2403945"/>
            <a:ext cx="2880000" cy="1957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148" y="3133610"/>
            <a:ext cx="2880000" cy="197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6404" y="4509120"/>
            <a:ext cx="2880000" cy="1588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08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edg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wedge">
                                      <p:cBhvr>
                                        <p:cTn id="12" dur="2000"/>
                                        <p:tgtEl>
                                          <p:spTgt spid="2051"/>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wedge">
                                      <p:cBhvr>
                                        <p:cTn id="17" dur="2000"/>
                                        <p:tgtEl>
                                          <p:spTgt spid="2052"/>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2053"/>
                                        </p:tgtEl>
                                        <p:attrNameLst>
                                          <p:attrName>style.visibility</p:attrName>
                                        </p:attrNameLst>
                                      </p:cBhvr>
                                      <p:to>
                                        <p:strVal val="visible"/>
                                      </p:to>
                                    </p:set>
                                    <p:animEffect transition="in" filter="wedge">
                                      <p:cBhvr>
                                        <p:cTn id="22" dur="2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7200800"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22360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340767"/>
            <a:ext cx="2880000" cy="1672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2338388"/>
            <a:ext cx="2880000" cy="1900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507649" y="3861048"/>
            <a:ext cx="2880000" cy="1700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774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randombar(horizontal)">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randombar(horizontal)">
                                      <p:cBhvr>
                                        <p:cTn id="12" dur="500"/>
                                        <p:tgtEl>
                                          <p:spTgt spid="409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928" y="2707815"/>
            <a:ext cx="2880000" cy="187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312" y="2003536"/>
            <a:ext cx="2880000" cy="264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895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barn(inVertical)">
                                      <p:cBhvr>
                                        <p:cTn id="7" dur="5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barn(inVertical)">
                                      <p:cBhvr>
                                        <p:cTn id="12"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59" y="1340768"/>
            <a:ext cx="2880000" cy="2408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512461"/>
            <a:ext cx="2880000" cy="2212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7831" y="4170075"/>
            <a:ext cx="2880000" cy="1923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132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circle(in)">
                                      <p:cBhvr>
                                        <p:cTn id="12" dur="20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circle(in)">
                                      <p:cBhvr>
                                        <p:cTn id="17" dur="20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556792"/>
            <a:ext cx="561662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363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636912"/>
            <a:ext cx="3286125"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607543"/>
            <a:ext cx="3419475" cy="233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673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Vertical)">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barn(inVertical)">
                                      <p:cBhvr>
                                        <p:cTn id="12"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872" y="1628801"/>
            <a:ext cx="2880000" cy="1158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2668140"/>
            <a:ext cx="2880000" cy="1901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3612712"/>
            <a:ext cx="3384376" cy="1913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5285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80">
                                          <p:stCondLst>
                                            <p:cond delay="0"/>
                                          </p:stCondLst>
                                        </p:cTn>
                                        <p:tgtEl>
                                          <p:spTgt spid="9218"/>
                                        </p:tgtEl>
                                      </p:cBhvr>
                                    </p:animEffect>
                                    <p:anim calcmode="lin" valueType="num">
                                      <p:cBhvr>
                                        <p:cTn id="8" dur="1822" tmFilter="0,0; 0.14,0.36; 0.43,0.73; 0.71,0.91; 1.0,1.0">
                                          <p:stCondLst>
                                            <p:cond delay="0"/>
                                          </p:stCondLst>
                                        </p:cTn>
                                        <p:tgtEl>
                                          <p:spTgt spid="921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21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21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21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218"/>
                                        </p:tgtEl>
                                        <p:attrNameLst>
                                          <p:attrName>ppt_y</p:attrName>
                                        </p:attrNameLst>
                                      </p:cBhvr>
                                      <p:tavLst>
                                        <p:tav tm="0" fmla="#ppt_y-sin(pi*$)/81">
                                          <p:val>
                                            <p:fltVal val="0"/>
                                          </p:val>
                                        </p:tav>
                                        <p:tav tm="100000">
                                          <p:val>
                                            <p:fltVal val="1"/>
                                          </p:val>
                                        </p:tav>
                                      </p:tavLst>
                                    </p:anim>
                                    <p:animScale>
                                      <p:cBhvr>
                                        <p:cTn id="13" dur="26">
                                          <p:stCondLst>
                                            <p:cond delay="650"/>
                                          </p:stCondLst>
                                        </p:cTn>
                                        <p:tgtEl>
                                          <p:spTgt spid="9218"/>
                                        </p:tgtEl>
                                      </p:cBhvr>
                                      <p:to x="100000" y="60000"/>
                                    </p:animScale>
                                    <p:animScale>
                                      <p:cBhvr>
                                        <p:cTn id="14" dur="166" decel="50000">
                                          <p:stCondLst>
                                            <p:cond delay="676"/>
                                          </p:stCondLst>
                                        </p:cTn>
                                        <p:tgtEl>
                                          <p:spTgt spid="9218"/>
                                        </p:tgtEl>
                                      </p:cBhvr>
                                      <p:to x="100000" y="100000"/>
                                    </p:animScale>
                                    <p:animScale>
                                      <p:cBhvr>
                                        <p:cTn id="15" dur="26">
                                          <p:stCondLst>
                                            <p:cond delay="1312"/>
                                          </p:stCondLst>
                                        </p:cTn>
                                        <p:tgtEl>
                                          <p:spTgt spid="9218"/>
                                        </p:tgtEl>
                                      </p:cBhvr>
                                      <p:to x="100000" y="80000"/>
                                    </p:animScale>
                                    <p:animScale>
                                      <p:cBhvr>
                                        <p:cTn id="16" dur="166" decel="50000">
                                          <p:stCondLst>
                                            <p:cond delay="1338"/>
                                          </p:stCondLst>
                                        </p:cTn>
                                        <p:tgtEl>
                                          <p:spTgt spid="9218"/>
                                        </p:tgtEl>
                                      </p:cBhvr>
                                      <p:to x="100000" y="100000"/>
                                    </p:animScale>
                                    <p:animScale>
                                      <p:cBhvr>
                                        <p:cTn id="17" dur="26">
                                          <p:stCondLst>
                                            <p:cond delay="1642"/>
                                          </p:stCondLst>
                                        </p:cTn>
                                        <p:tgtEl>
                                          <p:spTgt spid="9218"/>
                                        </p:tgtEl>
                                      </p:cBhvr>
                                      <p:to x="100000" y="90000"/>
                                    </p:animScale>
                                    <p:animScale>
                                      <p:cBhvr>
                                        <p:cTn id="18" dur="166" decel="50000">
                                          <p:stCondLst>
                                            <p:cond delay="1668"/>
                                          </p:stCondLst>
                                        </p:cTn>
                                        <p:tgtEl>
                                          <p:spTgt spid="9218"/>
                                        </p:tgtEl>
                                      </p:cBhvr>
                                      <p:to x="100000" y="100000"/>
                                    </p:animScale>
                                    <p:animScale>
                                      <p:cBhvr>
                                        <p:cTn id="19" dur="26">
                                          <p:stCondLst>
                                            <p:cond delay="1808"/>
                                          </p:stCondLst>
                                        </p:cTn>
                                        <p:tgtEl>
                                          <p:spTgt spid="9218"/>
                                        </p:tgtEl>
                                      </p:cBhvr>
                                      <p:to x="100000" y="95000"/>
                                    </p:animScale>
                                    <p:animScale>
                                      <p:cBhvr>
                                        <p:cTn id="20" dur="166" decel="50000">
                                          <p:stCondLst>
                                            <p:cond delay="1834"/>
                                          </p:stCondLst>
                                        </p:cTn>
                                        <p:tgtEl>
                                          <p:spTgt spid="921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xit" presetSubtype="0" fill="hold" nodeType="clickEffect">
                                  <p:stCondLst>
                                    <p:cond delay="0"/>
                                  </p:stCondLst>
                                  <p:childTnLst>
                                    <p:animEffect transition="out" filter="wipe(down)">
                                      <p:cBhvr>
                                        <p:cTn id="24" dur="180" accel="50000">
                                          <p:stCondLst>
                                            <p:cond delay="1820"/>
                                          </p:stCondLst>
                                        </p:cTn>
                                        <p:tgtEl>
                                          <p:spTgt spid="9219"/>
                                        </p:tgtEl>
                                      </p:cBhvr>
                                    </p:animEffect>
                                    <p:anim calcmode="lin" valueType="num">
                                      <p:cBhvr>
                                        <p:cTn id="25" dur="1822" tmFilter="0,0; 0.14,0.31; 0.43,0.73; 0.71,0.91; 1.0,1.0">
                                          <p:stCondLst>
                                            <p:cond delay="0"/>
                                          </p:stCondLst>
                                        </p:cTn>
                                        <p:tgtEl>
                                          <p:spTgt spid="9219"/>
                                        </p:tgtEl>
                                        <p:attrNameLst>
                                          <p:attrName>ppt_x</p:attrName>
                                        </p:attrNameLst>
                                      </p:cBhvr>
                                      <p:tavLst>
                                        <p:tav tm="0">
                                          <p:val>
                                            <p:strVal val="ppt_x"/>
                                          </p:val>
                                        </p:tav>
                                        <p:tav tm="100000">
                                          <p:val>
                                            <p:strVal val="#ppt_x+0.25"/>
                                          </p:val>
                                        </p:tav>
                                      </p:tavLst>
                                    </p:anim>
                                    <p:anim calcmode="lin" valueType="num">
                                      <p:cBhvr>
                                        <p:cTn id="26" dur="178">
                                          <p:stCondLst>
                                            <p:cond delay="1822"/>
                                          </p:stCondLst>
                                        </p:cTn>
                                        <p:tgtEl>
                                          <p:spTgt spid="9219"/>
                                        </p:tgtEl>
                                        <p:attrNameLst>
                                          <p:attrName>ppt_x</p:attrName>
                                        </p:attrNameLst>
                                      </p:cBhvr>
                                      <p:tavLst>
                                        <p:tav tm="0">
                                          <p:val>
                                            <p:strVal val="ppt_x"/>
                                          </p:val>
                                        </p:tav>
                                        <p:tav tm="100000">
                                          <p:val>
                                            <p:strVal val="ppt_x"/>
                                          </p:val>
                                        </p:tav>
                                      </p:tavLst>
                                    </p:anim>
                                    <p:anim calcmode="lin" valueType="num">
                                      <p:cBhvr>
                                        <p:cTn id="27" dur="664" tmFilter="0.0,0.0;0.25,0.07;0.50,0.2;0.75,0.467;1.0,1.0">
                                          <p:stCondLst>
                                            <p:cond delay="0"/>
                                          </p:stCondLst>
                                        </p:cTn>
                                        <p:tgtEl>
                                          <p:spTgt spid="9219"/>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28" dur="664" tmFilter="0, 0; 0.125,0.2665; 0.25,0.4; 0.375,0.465; 0.5,0.5;  0.625,0.535; 0.75,0.6; 0.875,0.7335; 1,1">
                                          <p:stCondLst>
                                            <p:cond delay="664"/>
                                          </p:stCondLst>
                                        </p:cTn>
                                        <p:tgtEl>
                                          <p:spTgt spid="9219"/>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29" dur="332" tmFilter="0, 0; 0.125,0.2665; 0.25,0.4; 0.375,0.465; 0.5,0.5;  0.625,0.535; 0.75,0.6; 0.875,0.7335; 1,1">
                                          <p:stCondLst>
                                            <p:cond delay="1324"/>
                                          </p:stCondLst>
                                        </p:cTn>
                                        <p:tgtEl>
                                          <p:spTgt spid="9219"/>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30" dur="164" tmFilter="0, 0; 0.125,0.2665; 0.25,0.4; 0.375,0.465; 0.5,0.5;  0.625,0.535; 0.75,0.6; 0.875,0.7335; 1,1">
                                          <p:stCondLst>
                                            <p:cond delay="1656"/>
                                          </p:stCondLst>
                                        </p:cTn>
                                        <p:tgtEl>
                                          <p:spTgt spid="9219"/>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31" dur="180" accel="50000">
                                          <p:stCondLst>
                                            <p:cond delay="1820"/>
                                          </p:stCondLst>
                                        </p:cTn>
                                        <p:tgtEl>
                                          <p:spTgt spid="9219"/>
                                        </p:tgtEl>
                                        <p:attrNameLst>
                                          <p:attrName>ppt_y</p:attrName>
                                        </p:attrNameLst>
                                      </p:cBhvr>
                                      <p:tavLst>
                                        <p:tav tm="0">
                                          <p:val>
                                            <p:strVal val="ppt_y"/>
                                          </p:val>
                                        </p:tav>
                                        <p:tav tm="100000">
                                          <p:val>
                                            <p:strVal val="ppt_y+ppt_h"/>
                                          </p:val>
                                        </p:tav>
                                      </p:tavLst>
                                    </p:anim>
                                    <p:animScale>
                                      <p:cBhvr>
                                        <p:cTn id="32" dur="26">
                                          <p:stCondLst>
                                            <p:cond delay="620"/>
                                          </p:stCondLst>
                                        </p:cTn>
                                        <p:tgtEl>
                                          <p:spTgt spid="9219"/>
                                        </p:tgtEl>
                                      </p:cBhvr>
                                      <p:to x="100000" y="60000"/>
                                    </p:animScale>
                                    <p:animScale>
                                      <p:cBhvr>
                                        <p:cTn id="33" dur="166" decel="50000">
                                          <p:stCondLst>
                                            <p:cond delay="646"/>
                                          </p:stCondLst>
                                        </p:cTn>
                                        <p:tgtEl>
                                          <p:spTgt spid="9219"/>
                                        </p:tgtEl>
                                      </p:cBhvr>
                                      <p:to x="100000" y="100000"/>
                                    </p:animScale>
                                    <p:animScale>
                                      <p:cBhvr>
                                        <p:cTn id="34" dur="26">
                                          <p:stCondLst>
                                            <p:cond delay="1312"/>
                                          </p:stCondLst>
                                        </p:cTn>
                                        <p:tgtEl>
                                          <p:spTgt spid="9219"/>
                                        </p:tgtEl>
                                      </p:cBhvr>
                                      <p:to x="100000" y="80000"/>
                                    </p:animScale>
                                    <p:animScale>
                                      <p:cBhvr>
                                        <p:cTn id="35" dur="166" decel="50000">
                                          <p:stCondLst>
                                            <p:cond delay="1338"/>
                                          </p:stCondLst>
                                        </p:cTn>
                                        <p:tgtEl>
                                          <p:spTgt spid="9219"/>
                                        </p:tgtEl>
                                      </p:cBhvr>
                                      <p:to x="100000" y="100000"/>
                                    </p:animScale>
                                    <p:animScale>
                                      <p:cBhvr>
                                        <p:cTn id="36" dur="26">
                                          <p:stCondLst>
                                            <p:cond delay="1642"/>
                                          </p:stCondLst>
                                        </p:cTn>
                                        <p:tgtEl>
                                          <p:spTgt spid="9219"/>
                                        </p:tgtEl>
                                      </p:cBhvr>
                                      <p:to x="100000" y="90000"/>
                                    </p:animScale>
                                    <p:animScale>
                                      <p:cBhvr>
                                        <p:cTn id="37" dur="166" decel="50000">
                                          <p:stCondLst>
                                            <p:cond delay="1668"/>
                                          </p:stCondLst>
                                        </p:cTn>
                                        <p:tgtEl>
                                          <p:spTgt spid="9219"/>
                                        </p:tgtEl>
                                      </p:cBhvr>
                                      <p:to x="100000" y="100000"/>
                                    </p:animScale>
                                    <p:animScale>
                                      <p:cBhvr>
                                        <p:cTn id="38" dur="26">
                                          <p:stCondLst>
                                            <p:cond delay="1808"/>
                                          </p:stCondLst>
                                        </p:cTn>
                                        <p:tgtEl>
                                          <p:spTgt spid="9219"/>
                                        </p:tgtEl>
                                      </p:cBhvr>
                                      <p:to x="100000" y="95000"/>
                                    </p:animScale>
                                    <p:animScale>
                                      <p:cBhvr>
                                        <p:cTn id="39" dur="166" decel="50000">
                                          <p:stCondLst>
                                            <p:cond delay="1834"/>
                                          </p:stCondLst>
                                        </p:cTn>
                                        <p:tgtEl>
                                          <p:spTgt spid="9219"/>
                                        </p:tgtEl>
                                      </p:cBhvr>
                                      <p:to x="100000" y="100000"/>
                                    </p:animScale>
                                    <p:set>
                                      <p:cBhvr>
                                        <p:cTn id="40" dur="1" fill="hold">
                                          <p:stCondLst>
                                            <p:cond delay="1999"/>
                                          </p:stCondLst>
                                        </p:cTn>
                                        <p:tgtEl>
                                          <p:spTgt spid="9219"/>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26" presetClass="exit" presetSubtype="0" fill="hold" nodeType="clickEffect">
                                  <p:stCondLst>
                                    <p:cond delay="0"/>
                                  </p:stCondLst>
                                  <p:childTnLst>
                                    <p:animEffect transition="out" filter="wipe(down)">
                                      <p:cBhvr>
                                        <p:cTn id="44" dur="180" accel="50000">
                                          <p:stCondLst>
                                            <p:cond delay="1820"/>
                                          </p:stCondLst>
                                        </p:cTn>
                                        <p:tgtEl>
                                          <p:spTgt spid="9221"/>
                                        </p:tgtEl>
                                      </p:cBhvr>
                                    </p:animEffect>
                                    <p:anim calcmode="lin" valueType="num">
                                      <p:cBhvr>
                                        <p:cTn id="45" dur="1822" tmFilter="0,0; 0.14,0.31; 0.43,0.73; 0.71,0.91; 1.0,1.0">
                                          <p:stCondLst>
                                            <p:cond delay="0"/>
                                          </p:stCondLst>
                                        </p:cTn>
                                        <p:tgtEl>
                                          <p:spTgt spid="9221"/>
                                        </p:tgtEl>
                                        <p:attrNameLst>
                                          <p:attrName>ppt_x</p:attrName>
                                        </p:attrNameLst>
                                      </p:cBhvr>
                                      <p:tavLst>
                                        <p:tav tm="0">
                                          <p:val>
                                            <p:strVal val="ppt_x"/>
                                          </p:val>
                                        </p:tav>
                                        <p:tav tm="100000">
                                          <p:val>
                                            <p:strVal val="#ppt_x+0.25"/>
                                          </p:val>
                                        </p:tav>
                                      </p:tavLst>
                                    </p:anim>
                                    <p:anim calcmode="lin" valueType="num">
                                      <p:cBhvr>
                                        <p:cTn id="46" dur="178">
                                          <p:stCondLst>
                                            <p:cond delay="1822"/>
                                          </p:stCondLst>
                                        </p:cTn>
                                        <p:tgtEl>
                                          <p:spTgt spid="9221"/>
                                        </p:tgtEl>
                                        <p:attrNameLst>
                                          <p:attrName>ppt_x</p:attrName>
                                        </p:attrNameLst>
                                      </p:cBhvr>
                                      <p:tavLst>
                                        <p:tav tm="0">
                                          <p:val>
                                            <p:strVal val="ppt_x"/>
                                          </p:val>
                                        </p:tav>
                                        <p:tav tm="100000">
                                          <p:val>
                                            <p:strVal val="ppt_x"/>
                                          </p:val>
                                        </p:tav>
                                      </p:tavLst>
                                    </p:anim>
                                    <p:anim calcmode="lin" valueType="num">
                                      <p:cBhvr>
                                        <p:cTn id="47" dur="664" tmFilter="0.0,0.0;0.25,0.07;0.50,0.2;0.75,0.467;1.0,1.0">
                                          <p:stCondLst>
                                            <p:cond delay="0"/>
                                          </p:stCondLst>
                                        </p:cTn>
                                        <p:tgtEl>
                                          <p:spTgt spid="9221"/>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48" dur="664" tmFilter="0, 0; 0.125,0.2665; 0.25,0.4; 0.375,0.465; 0.5,0.5;  0.625,0.535; 0.75,0.6; 0.875,0.7335; 1,1">
                                          <p:stCondLst>
                                            <p:cond delay="664"/>
                                          </p:stCondLst>
                                        </p:cTn>
                                        <p:tgtEl>
                                          <p:spTgt spid="9221"/>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49" dur="332" tmFilter="0, 0; 0.125,0.2665; 0.25,0.4; 0.375,0.465; 0.5,0.5;  0.625,0.535; 0.75,0.6; 0.875,0.7335; 1,1">
                                          <p:stCondLst>
                                            <p:cond delay="1324"/>
                                          </p:stCondLst>
                                        </p:cTn>
                                        <p:tgtEl>
                                          <p:spTgt spid="9221"/>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50" dur="164" tmFilter="0, 0; 0.125,0.2665; 0.25,0.4; 0.375,0.465; 0.5,0.5;  0.625,0.535; 0.75,0.6; 0.875,0.7335; 1,1">
                                          <p:stCondLst>
                                            <p:cond delay="1656"/>
                                          </p:stCondLst>
                                        </p:cTn>
                                        <p:tgtEl>
                                          <p:spTgt spid="9221"/>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51" dur="180" accel="50000">
                                          <p:stCondLst>
                                            <p:cond delay="1820"/>
                                          </p:stCondLst>
                                        </p:cTn>
                                        <p:tgtEl>
                                          <p:spTgt spid="9221"/>
                                        </p:tgtEl>
                                        <p:attrNameLst>
                                          <p:attrName>ppt_y</p:attrName>
                                        </p:attrNameLst>
                                      </p:cBhvr>
                                      <p:tavLst>
                                        <p:tav tm="0">
                                          <p:val>
                                            <p:strVal val="ppt_y"/>
                                          </p:val>
                                        </p:tav>
                                        <p:tav tm="100000">
                                          <p:val>
                                            <p:strVal val="ppt_y+ppt_h"/>
                                          </p:val>
                                        </p:tav>
                                      </p:tavLst>
                                    </p:anim>
                                    <p:animScale>
                                      <p:cBhvr>
                                        <p:cTn id="52" dur="26">
                                          <p:stCondLst>
                                            <p:cond delay="620"/>
                                          </p:stCondLst>
                                        </p:cTn>
                                        <p:tgtEl>
                                          <p:spTgt spid="9221"/>
                                        </p:tgtEl>
                                      </p:cBhvr>
                                      <p:to x="100000" y="60000"/>
                                    </p:animScale>
                                    <p:animScale>
                                      <p:cBhvr>
                                        <p:cTn id="53" dur="166" decel="50000">
                                          <p:stCondLst>
                                            <p:cond delay="646"/>
                                          </p:stCondLst>
                                        </p:cTn>
                                        <p:tgtEl>
                                          <p:spTgt spid="9221"/>
                                        </p:tgtEl>
                                      </p:cBhvr>
                                      <p:to x="100000" y="100000"/>
                                    </p:animScale>
                                    <p:animScale>
                                      <p:cBhvr>
                                        <p:cTn id="54" dur="26">
                                          <p:stCondLst>
                                            <p:cond delay="1312"/>
                                          </p:stCondLst>
                                        </p:cTn>
                                        <p:tgtEl>
                                          <p:spTgt spid="9221"/>
                                        </p:tgtEl>
                                      </p:cBhvr>
                                      <p:to x="100000" y="80000"/>
                                    </p:animScale>
                                    <p:animScale>
                                      <p:cBhvr>
                                        <p:cTn id="55" dur="166" decel="50000">
                                          <p:stCondLst>
                                            <p:cond delay="1338"/>
                                          </p:stCondLst>
                                        </p:cTn>
                                        <p:tgtEl>
                                          <p:spTgt spid="9221"/>
                                        </p:tgtEl>
                                      </p:cBhvr>
                                      <p:to x="100000" y="100000"/>
                                    </p:animScale>
                                    <p:animScale>
                                      <p:cBhvr>
                                        <p:cTn id="56" dur="26">
                                          <p:stCondLst>
                                            <p:cond delay="1642"/>
                                          </p:stCondLst>
                                        </p:cTn>
                                        <p:tgtEl>
                                          <p:spTgt spid="9221"/>
                                        </p:tgtEl>
                                      </p:cBhvr>
                                      <p:to x="100000" y="90000"/>
                                    </p:animScale>
                                    <p:animScale>
                                      <p:cBhvr>
                                        <p:cTn id="57" dur="166" decel="50000">
                                          <p:stCondLst>
                                            <p:cond delay="1668"/>
                                          </p:stCondLst>
                                        </p:cTn>
                                        <p:tgtEl>
                                          <p:spTgt spid="9221"/>
                                        </p:tgtEl>
                                      </p:cBhvr>
                                      <p:to x="100000" y="100000"/>
                                    </p:animScale>
                                    <p:animScale>
                                      <p:cBhvr>
                                        <p:cTn id="58" dur="26">
                                          <p:stCondLst>
                                            <p:cond delay="1808"/>
                                          </p:stCondLst>
                                        </p:cTn>
                                        <p:tgtEl>
                                          <p:spTgt spid="9221"/>
                                        </p:tgtEl>
                                      </p:cBhvr>
                                      <p:to x="100000" y="95000"/>
                                    </p:animScale>
                                    <p:animScale>
                                      <p:cBhvr>
                                        <p:cTn id="59" dur="166" decel="50000">
                                          <p:stCondLst>
                                            <p:cond delay="1834"/>
                                          </p:stCondLst>
                                        </p:cTn>
                                        <p:tgtEl>
                                          <p:spTgt spid="9221"/>
                                        </p:tgtEl>
                                      </p:cBhvr>
                                      <p:to x="100000" y="100000"/>
                                    </p:animScale>
                                    <p:set>
                                      <p:cBhvr>
                                        <p:cTn id="60" dur="1" fill="hold">
                                          <p:stCondLst>
                                            <p:cond delay="1999"/>
                                          </p:stCondLst>
                                        </p:cTn>
                                        <p:tgtEl>
                                          <p:spTgt spid="92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2457450" cy="2190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2581275"/>
            <a:ext cx="2038350"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2756" y="3618706"/>
            <a:ext cx="2933700"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176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gtEl>
                                        <p:attrNameLst>
                                          <p:attrName>style.visibility</p:attrName>
                                        </p:attrNameLst>
                                      </p:cBhvr>
                                      <p:to>
                                        <p:strVal val="visible"/>
                                      </p:to>
                                    </p:set>
                                    <p:anim calcmode="lin" valueType="num">
                                      <p:cBhvr additive="base">
                                        <p:cTn id="13" dur="500" fill="hold"/>
                                        <p:tgtEl>
                                          <p:spTgt spid="10243"/>
                                        </p:tgtEl>
                                        <p:attrNameLst>
                                          <p:attrName>ppt_x</p:attrName>
                                        </p:attrNameLst>
                                      </p:cBhvr>
                                      <p:tavLst>
                                        <p:tav tm="0">
                                          <p:val>
                                            <p:strVal val="#ppt_x"/>
                                          </p:val>
                                        </p:tav>
                                        <p:tav tm="100000">
                                          <p:val>
                                            <p:strVal val="#ppt_x"/>
                                          </p:val>
                                        </p:tav>
                                      </p:tavLst>
                                    </p:anim>
                                    <p:anim calcmode="lin" valueType="num">
                                      <p:cBhvr additive="base">
                                        <p:cTn id="14" dur="500" fill="hold"/>
                                        <p:tgtEl>
                                          <p:spTgt spid="102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44"/>
                                        </p:tgtEl>
                                        <p:attrNameLst>
                                          <p:attrName>style.visibility</p:attrName>
                                        </p:attrNameLst>
                                      </p:cBhvr>
                                      <p:to>
                                        <p:strVal val="visible"/>
                                      </p:to>
                                    </p:set>
                                    <p:anim calcmode="lin" valueType="num">
                                      <p:cBhvr additive="base">
                                        <p:cTn id="19" dur="500" fill="hold"/>
                                        <p:tgtEl>
                                          <p:spTgt spid="10244"/>
                                        </p:tgtEl>
                                        <p:attrNameLst>
                                          <p:attrName>ppt_x</p:attrName>
                                        </p:attrNameLst>
                                      </p:cBhvr>
                                      <p:tavLst>
                                        <p:tav tm="0">
                                          <p:val>
                                            <p:strVal val="#ppt_x"/>
                                          </p:val>
                                        </p:tav>
                                        <p:tav tm="100000">
                                          <p:val>
                                            <p:strVal val="#ppt_x"/>
                                          </p:val>
                                        </p:tav>
                                      </p:tavLst>
                                    </p:anim>
                                    <p:anim calcmode="lin" valueType="num">
                                      <p:cBhvr additive="base">
                                        <p:cTn id="20"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smtClean="0"/>
          </a:p>
          <a:p>
            <a:endParaRPr lang="zh-CN" altLang="en-US" dirty="0" smtClean="0"/>
          </a:p>
          <a:p>
            <a:endParaRPr lang="zh-CN" altLang="en-US" dirty="0"/>
          </a:p>
        </p:txBody>
      </p:sp>
      <p:sp>
        <p:nvSpPr>
          <p:cNvPr id="4" name="矩形 3"/>
          <p:cNvSpPr/>
          <p:nvPr/>
        </p:nvSpPr>
        <p:spPr>
          <a:xfrm>
            <a:off x="539552" y="2420888"/>
            <a:ext cx="8064896"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t>我们</a:t>
            </a:r>
            <a:r>
              <a:rPr lang="zh-CN" altLang="en-US" sz="2800" b="1" dirty="0" smtClean="0">
                <a:solidFill>
                  <a:schemeClr val="tx1"/>
                </a:solidFill>
              </a:rPr>
              <a:t>猜到了开头，却猜不中结局是什么！</a:t>
            </a:r>
            <a:endParaRPr lang="zh-CN" altLang="en-US" sz="2800" b="1" dirty="0">
              <a:solidFill>
                <a:schemeClr val="tx1"/>
              </a:solidFill>
            </a:endParaRPr>
          </a:p>
        </p:txBody>
      </p:sp>
    </p:spTree>
    <p:extLst>
      <p:ext uri="{BB962C8B-B14F-4D97-AF65-F5344CB8AC3E}">
        <p14:creationId xmlns:p14="http://schemas.microsoft.com/office/powerpoint/2010/main" val="330760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628800"/>
            <a:ext cx="5760640"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内容占位符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20272" y="5301208"/>
            <a:ext cx="1147192" cy="1003176"/>
          </a:xfrm>
        </p:spPr>
      </p:pic>
    </p:spTree>
    <p:extLst>
      <p:ext uri="{BB962C8B-B14F-4D97-AF65-F5344CB8AC3E}">
        <p14:creationId xmlns:p14="http://schemas.microsoft.com/office/powerpoint/2010/main" val="390984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wheel(1)">
                                      <p:cBhvr>
                                        <p:cTn id="7" dur="20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 calcmode="lin" valueType="num">
                                      <p:cBhvr>
                                        <p:cTn id="14" dur="500" fill="hold"/>
                                        <p:tgtEl>
                                          <p:spTgt spid="10"/>
                                        </p:tgtEl>
                                        <p:attrNameLst>
                                          <p:attrName>style.rotation</p:attrName>
                                        </p:attrNameLst>
                                      </p:cBhvr>
                                      <p:tavLst>
                                        <p:tav tm="0">
                                          <p:val>
                                            <p:fltVal val="360"/>
                                          </p:val>
                                        </p:tav>
                                        <p:tav tm="100000">
                                          <p:val>
                                            <p:fltVal val="0"/>
                                          </p:val>
                                        </p:tav>
                                      </p:tavLst>
                                    </p:anim>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539552" y="2852936"/>
            <a:ext cx="8136904" cy="1368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rPr>
              <a:t>一个实验必须有一个明确的研究问题，</a:t>
            </a:r>
            <a:endParaRPr lang="en-US" altLang="zh-CN" sz="2800" b="1" dirty="0" smtClean="0">
              <a:solidFill>
                <a:schemeClr val="tx1"/>
              </a:solidFill>
            </a:endParaRPr>
          </a:p>
          <a:p>
            <a:pPr algn="ctr"/>
            <a:r>
              <a:rPr lang="zh-CN" altLang="en-US" sz="2800" b="1" dirty="0" smtClean="0">
                <a:solidFill>
                  <a:schemeClr val="tx1"/>
                </a:solidFill>
              </a:rPr>
              <a:t>不能有</a:t>
            </a:r>
            <a:r>
              <a:rPr lang="en-US" altLang="zh-CN" sz="2800" b="1" dirty="0" smtClean="0">
                <a:solidFill>
                  <a:schemeClr val="tx1"/>
                </a:solidFill>
              </a:rPr>
              <a:t>n</a:t>
            </a:r>
            <a:r>
              <a:rPr lang="zh-CN" altLang="en-US" sz="2800" b="1" dirty="0" smtClean="0">
                <a:solidFill>
                  <a:schemeClr val="tx1"/>
                </a:solidFill>
              </a:rPr>
              <a:t>个研究目的！</a:t>
            </a:r>
            <a:endParaRPr lang="zh-CN" altLang="en-US" sz="2800" b="1" dirty="0">
              <a:solidFill>
                <a:schemeClr val="tx1"/>
              </a:solidFill>
            </a:endParaRPr>
          </a:p>
        </p:txBody>
      </p:sp>
    </p:spTree>
    <p:extLst>
      <p:ext uri="{BB962C8B-B14F-4D97-AF65-F5344CB8AC3E}">
        <p14:creationId xmlns:p14="http://schemas.microsoft.com/office/powerpoint/2010/main" val="11294771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选题明确</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1628800"/>
            <a:ext cx="8136904"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明确的研究</a:t>
            </a:r>
            <a:r>
              <a:rPr lang="zh-CN" altLang="en-US" sz="2400" b="1" dirty="0">
                <a:solidFill>
                  <a:schemeClr val="tx1"/>
                </a:solidFill>
              </a:rPr>
              <a:t>问题</a:t>
            </a:r>
            <a:r>
              <a:rPr lang="zh-CN" altLang="en-US" sz="2400" b="1" dirty="0" smtClean="0">
                <a:solidFill>
                  <a:schemeClr val="tx1"/>
                </a:solidFill>
              </a:rPr>
              <a:t>（一个或两个）</a:t>
            </a:r>
            <a:endParaRPr lang="zh-CN" altLang="en-US" sz="2400" b="1" dirty="0">
              <a:solidFill>
                <a:schemeClr val="tx1"/>
              </a:solidFill>
            </a:endParaRPr>
          </a:p>
        </p:txBody>
      </p:sp>
      <p:sp>
        <p:nvSpPr>
          <p:cNvPr id="5" name="矩形 4"/>
          <p:cNvSpPr/>
          <p:nvPr/>
        </p:nvSpPr>
        <p:spPr>
          <a:xfrm>
            <a:off x="467544" y="2852936"/>
            <a:ext cx="8208912" cy="115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问题从何而来？</a:t>
            </a:r>
            <a:endParaRPr lang="zh-CN" altLang="en-US" sz="2400" b="1" dirty="0">
              <a:solidFill>
                <a:schemeClr val="tx1"/>
              </a:solidFill>
            </a:endParaRPr>
          </a:p>
        </p:txBody>
      </p:sp>
    </p:spTree>
    <p:extLst>
      <p:ext uri="{BB962C8B-B14F-4D97-AF65-F5344CB8AC3E}">
        <p14:creationId xmlns:p14="http://schemas.microsoft.com/office/powerpoint/2010/main" val="326793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t>毕业照上的笑容，可以预测婚姻和寿命</a:t>
            </a:r>
            <a:r>
              <a:rPr lang="zh-CN" altLang="en-US" sz="3200" b="1" dirty="0" smtClean="0"/>
              <a:t>？</a:t>
            </a:r>
            <a:endParaRPr lang="zh-CN" altLang="en-US" sz="3200" dirty="0"/>
          </a:p>
        </p:txBody>
      </p:sp>
      <p:sp>
        <p:nvSpPr>
          <p:cNvPr id="3" name="内容占位符 2"/>
          <p:cNvSpPr>
            <a:spLocks noGrp="1"/>
          </p:cNvSpPr>
          <p:nvPr>
            <p:ph idx="1"/>
          </p:nvPr>
        </p:nvSpPr>
        <p:spPr/>
        <p:txBody>
          <a:bodyPr/>
          <a:lstStyle/>
          <a:p>
            <a:endParaRPr lang="zh-CN" altLang="en-US" dirty="0"/>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3" y="1556792"/>
            <a:ext cx="8064895"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467544" y="5085184"/>
            <a:ext cx="8280920"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FF0000"/>
                </a:solidFill>
              </a:rPr>
              <a:t>照片里笑容越少的人，离婚的可能性越高，笑容越多的人，离婚的可能性越低，而且男性和女性都存在这种趋势。</a:t>
            </a:r>
            <a:endParaRPr lang="zh-CN" altLang="en-US" sz="2400" dirty="0">
              <a:solidFill>
                <a:srgbClr val="FF0000"/>
              </a:solidFill>
            </a:endParaRPr>
          </a:p>
        </p:txBody>
      </p:sp>
      <p:sp>
        <p:nvSpPr>
          <p:cNvPr id="5" name="矩形 4"/>
          <p:cNvSpPr/>
          <p:nvPr/>
        </p:nvSpPr>
        <p:spPr>
          <a:xfrm>
            <a:off x="467544" y="5877272"/>
            <a:ext cx="8280920"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0000B0"/>
                </a:solidFill>
              </a:rPr>
              <a:t>照片里笑容强度越大，他们的寿命越</a:t>
            </a:r>
            <a:r>
              <a:rPr lang="zh-CN" altLang="en-US" sz="2400" b="1" dirty="0" smtClean="0">
                <a:solidFill>
                  <a:srgbClr val="0000B0"/>
                </a:solidFill>
              </a:rPr>
              <a:t>长</a:t>
            </a:r>
            <a:r>
              <a:rPr lang="zh-CN" altLang="en-US" sz="2400" b="1" dirty="0" smtClean="0">
                <a:solidFill>
                  <a:srgbClr val="0000B0"/>
                </a:solidFill>
                <a:latin typeface="+mn-ea"/>
              </a:rPr>
              <a:t>。</a:t>
            </a:r>
            <a:endParaRPr lang="zh-CN" altLang="en-US" sz="2400" dirty="0">
              <a:solidFill>
                <a:srgbClr val="0000B0"/>
              </a:solidFill>
            </a:endParaRPr>
          </a:p>
        </p:txBody>
      </p:sp>
    </p:spTree>
    <p:extLst>
      <p:ext uri="{BB962C8B-B14F-4D97-AF65-F5344CB8AC3E}">
        <p14:creationId xmlns:p14="http://schemas.microsoft.com/office/powerpoint/2010/main" val="43724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ppt_x"/>
                                          </p:val>
                                        </p:tav>
                                        <p:tav tm="100000">
                                          <p:val>
                                            <p:strVal val="#ppt_x"/>
                                          </p:val>
                                        </p:tav>
                                      </p:tavLst>
                                    </p:anim>
                                    <p:anim calcmode="lin" valueType="num">
                                      <p:cBhvr additive="base">
                                        <p:cTn id="8" dur="500" fill="hold"/>
                                        <p:tgtEl>
                                          <p:spTgt spid="133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algn="l"/>
            <a:r>
              <a:rPr lang="en-US" altLang="zh-CN" sz="3600" dirty="0" smtClean="0">
                <a:latin typeface="+mn-ea"/>
                <a:ea typeface="+mn-ea"/>
              </a:rPr>
              <a:t/>
            </a:r>
            <a:br>
              <a:rPr lang="en-US" altLang="zh-CN" sz="3600" dirty="0" smtClean="0">
                <a:latin typeface="+mn-ea"/>
                <a:ea typeface="+mn-ea"/>
              </a:rPr>
            </a:br>
            <a:r>
              <a:rPr lang="zh-CN" altLang="en-US" sz="3600" b="1" dirty="0" smtClean="0">
                <a:latin typeface="+mn-ea"/>
                <a:ea typeface="+mn-ea"/>
              </a:rPr>
              <a:t>哈佛</a:t>
            </a:r>
            <a:r>
              <a:rPr lang="en-US" altLang="zh-CN" sz="3600" b="1" dirty="0">
                <a:latin typeface="+mn-ea"/>
                <a:ea typeface="+mn-ea"/>
              </a:rPr>
              <a:t>76</a:t>
            </a:r>
            <a:r>
              <a:rPr lang="zh-CN" altLang="en-US" sz="3600" b="1" dirty="0">
                <a:latin typeface="+mn-ea"/>
                <a:ea typeface="+mn-ea"/>
              </a:rPr>
              <a:t>年的实验有了结论：只要遇到真爱，人生繁盛的几率就会显著提升</a:t>
            </a:r>
            <a:r>
              <a:rPr lang="zh-CN" altLang="en-US" b="1" dirty="0"/>
              <a:t/>
            </a:r>
            <a:br>
              <a:rPr lang="zh-CN" altLang="en-US" b="1" dirty="0"/>
            </a:br>
            <a:endParaRPr lang="zh-CN" altLang="en-US"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1484784"/>
            <a:ext cx="8208912"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tx1"/>
                </a:solidFill>
                <a:latin typeface="+mn-ea"/>
              </a:rPr>
              <a:t>格兰特研究 </a:t>
            </a:r>
            <a:r>
              <a:rPr lang="en-US" altLang="zh-CN" sz="2400" b="1" dirty="0">
                <a:solidFill>
                  <a:schemeClr val="tx1"/>
                </a:solidFill>
                <a:latin typeface="+mn-ea"/>
              </a:rPr>
              <a:t>(The Grant Study)</a:t>
            </a:r>
            <a:endParaRPr lang="zh-CN" altLang="en-US" sz="2400" dirty="0">
              <a:solidFill>
                <a:schemeClr val="tx1"/>
              </a:solidFill>
              <a:latin typeface="+mn-ea"/>
            </a:endParaRPr>
          </a:p>
        </p:txBody>
      </p:sp>
      <p:sp>
        <p:nvSpPr>
          <p:cNvPr id="5" name="矩形 4"/>
          <p:cNvSpPr/>
          <p:nvPr/>
        </p:nvSpPr>
        <p:spPr>
          <a:xfrm>
            <a:off x="467544" y="3356992"/>
            <a:ext cx="820891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smtClean="0">
                <a:solidFill>
                  <a:schemeClr val="tx1"/>
                </a:solidFill>
                <a:latin typeface="+mn-ea"/>
              </a:rPr>
              <a:t>268</a:t>
            </a:r>
            <a:r>
              <a:rPr lang="zh-CN" altLang="en-US" sz="2400" dirty="0" smtClean="0">
                <a:solidFill>
                  <a:schemeClr val="tx1"/>
                </a:solidFill>
                <a:latin typeface="+mn-ea"/>
              </a:rPr>
              <a:t>名哈佛就读的本科生，</a:t>
            </a:r>
            <a:r>
              <a:rPr lang="zh-CN" altLang="en-US" sz="2400" dirty="0">
                <a:solidFill>
                  <a:schemeClr val="tx1"/>
                </a:solidFill>
                <a:latin typeface="+mn-ea"/>
              </a:rPr>
              <a:t>入选者当年都在</a:t>
            </a:r>
            <a:r>
              <a:rPr lang="en-US" altLang="zh-CN" sz="2400" dirty="0">
                <a:solidFill>
                  <a:schemeClr val="tx1"/>
                </a:solidFill>
                <a:latin typeface="+mn-ea"/>
              </a:rPr>
              <a:t>19</a:t>
            </a:r>
            <a:r>
              <a:rPr lang="zh-CN" altLang="en-US" sz="2400" dirty="0">
                <a:solidFill>
                  <a:schemeClr val="tx1"/>
                </a:solidFill>
                <a:latin typeface="+mn-ea"/>
              </a:rPr>
              <a:t>岁上下，全部是家境良好的美国籍白人男性，身心健康，</a:t>
            </a:r>
            <a:r>
              <a:rPr lang="zh-CN" altLang="en-US" sz="2400" dirty="0" smtClean="0">
                <a:solidFill>
                  <a:schemeClr val="tx1"/>
                </a:solidFill>
                <a:latin typeface="+mn-ea"/>
              </a:rPr>
              <a:t>仪表堂堂</a:t>
            </a:r>
            <a:endParaRPr lang="zh-CN" altLang="en-US" sz="2400" dirty="0">
              <a:solidFill>
                <a:schemeClr val="tx1"/>
              </a:solidFill>
              <a:latin typeface="+mn-ea"/>
            </a:endParaRPr>
          </a:p>
        </p:txBody>
      </p:sp>
      <p:sp>
        <p:nvSpPr>
          <p:cNvPr id="6" name="矩形 5"/>
          <p:cNvSpPr/>
          <p:nvPr/>
        </p:nvSpPr>
        <p:spPr>
          <a:xfrm>
            <a:off x="467544" y="2420888"/>
            <a:ext cx="8208912"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0000B0"/>
                </a:solidFill>
                <a:latin typeface="+mn-ea"/>
              </a:rPr>
              <a:t>什么样的人，最可能成为人生</a:t>
            </a:r>
            <a:r>
              <a:rPr lang="zh-CN" altLang="en-US" sz="2400" b="1" dirty="0" smtClean="0">
                <a:solidFill>
                  <a:srgbClr val="0000B0"/>
                </a:solidFill>
                <a:latin typeface="+mn-ea"/>
              </a:rPr>
              <a:t>赢家</a:t>
            </a:r>
            <a:r>
              <a:rPr lang="en-US" altLang="zh-CN" sz="2400" b="1" dirty="0">
                <a:solidFill>
                  <a:srgbClr val="0000B0"/>
                </a:solidFill>
                <a:latin typeface="+mn-ea"/>
              </a:rPr>
              <a:t>?</a:t>
            </a:r>
            <a:endParaRPr lang="zh-CN" altLang="en-US" sz="2400" b="1" dirty="0">
              <a:solidFill>
                <a:srgbClr val="0000B0"/>
              </a:solidFill>
              <a:latin typeface="+mn-ea"/>
            </a:endParaRPr>
          </a:p>
        </p:txBody>
      </p:sp>
      <p:sp>
        <p:nvSpPr>
          <p:cNvPr id="7" name="矩形 6"/>
          <p:cNvSpPr/>
          <p:nvPr/>
        </p:nvSpPr>
        <p:spPr>
          <a:xfrm>
            <a:off x="467544" y="4941168"/>
            <a:ext cx="8208912"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tx1"/>
                </a:solidFill>
              </a:rPr>
              <a:t>研究对象要活得够长，否则就不算“笑到最后”，要足够成功，否则怎能算</a:t>
            </a:r>
            <a:r>
              <a:rPr lang="zh-CN" altLang="en-US" sz="2400" dirty="0" smtClean="0">
                <a:solidFill>
                  <a:schemeClr val="tx1"/>
                </a:solidFill>
              </a:rPr>
              <a:t>“笑得最好”。</a:t>
            </a:r>
            <a:endParaRPr lang="zh-CN" altLang="en-US" sz="2400" dirty="0">
              <a:solidFill>
                <a:schemeClr val="tx1"/>
              </a:solidFill>
            </a:endParaRPr>
          </a:p>
        </p:txBody>
      </p:sp>
    </p:spTree>
    <p:extLst>
      <p:ext uri="{BB962C8B-B14F-4D97-AF65-F5344CB8AC3E}">
        <p14:creationId xmlns:p14="http://schemas.microsoft.com/office/powerpoint/2010/main" val="392260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调查过程</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1628800"/>
            <a:ext cx="8208912"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tx1"/>
                </a:solidFill>
                <a:latin typeface="+mn-ea"/>
              </a:rPr>
              <a:t>每隔</a:t>
            </a:r>
            <a:r>
              <a:rPr lang="en-US" altLang="zh-CN" sz="2400" dirty="0">
                <a:solidFill>
                  <a:schemeClr val="tx1"/>
                </a:solidFill>
                <a:latin typeface="+mn-ea"/>
              </a:rPr>
              <a:t>2</a:t>
            </a:r>
            <a:r>
              <a:rPr lang="zh-CN" altLang="en-US" sz="2400" dirty="0">
                <a:solidFill>
                  <a:schemeClr val="tx1"/>
                </a:solidFill>
                <a:latin typeface="+mn-ea"/>
              </a:rPr>
              <a:t>年，这批人会接到调查问卷，他们需要回答自己身体是否健康， 精神是否正常，婚姻质量如何，事业成功失败，退休后是否幸福。</a:t>
            </a:r>
          </a:p>
        </p:txBody>
      </p:sp>
      <p:sp>
        <p:nvSpPr>
          <p:cNvPr id="5" name="矩形 4"/>
          <p:cNvSpPr/>
          <p:nvPr/>
        </p:nvSpPr>
        <p:spPr>
          <a:xfrm>
            <a:off x="467544" y="4365104"/>
            <a:ext cx="8208912" cy="1440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tx1"/>
                </a:solidFill>
                <a:latin typeface="+mn-ea"/>
              </a:rPr>
              <a:t>每隔</a:t>
            </a:r>
            <a:r>
              <a:rPr lang="en-US" altLang="zh-CN" sz="2400" b="1" dirty="0">
                <a:solidFill>
                  <a:schemeClr val="tx1"/>
                </a:solidFill>
                <a:latin typeface="+mn-ea"/>
              </a:rPr>
              <a:t>5</a:t>
            </a:r>
            <a:r>
              <a:rPr lang="zh-CN" altLang="en-US" sz="2400" b="1" dirty="0">
                <a:solidFill>
                  <a:schemeClr val="tx1"/>
                </a:solidFill>
                <a:latin typeface="+mn-ea"/>
              </a:rPr>
              <a:t>年，会有专业的医师去评估他们的身心健康指标。每隔</a:t>
            </a:r>
            <a:r>
              <a:rPr lang="en-US" altLang="zh-CN" sz="2400" b="1" dirty="0">
                <a:solidFill>
                  <a:schemeClr val="tx1"/>
                </a:solidFill>
                <a:latin typeface="+mn-ea"/>
              </a:rPr>
              <a:t>5-10</a:t>
            </a:r>
            <a:r>
              <a:rPr lang="zh-CN" altLang="en-US" sz="2400" b="1" dirty="0">
                <a:solidFill>
                  <a:schemeClr val="tx1"/>
                </a:solidFill>
                <a:latin typeface="+mn-ea"/>
              </a:rPr>
              <a:t>年，研究者还会亲自前去拜访这批人，</a:t>
            </a:r>
            <a:r>
              <a:rPr lang="zh-CN" altLang="en-US" sz="2400" dirty="0">
                <a:solidFill>
                  <a:schemeClr val="tx1"/>
                </a:solidFill>
                <a:latin typeface="+mn-ea"/>
              </a:rPr>
              <a:t>通过面谈采访，更深入地了解他们目前的亲密关系、事业收入、人生满意度，以及他们在人生的每个阶段是否适应良好。</a:t>
            </a:r>
          </a:p>
        </p:txBody>
      </p:sp>
    </p:spTree>
    <p:extLst>
      <p:ext uri="{BB962C8B-B14F-4D97-AF65-F5344CB8AC3E}">
        <p14:creationId xmlns:p14="http://schemas.microsoft.com/office/powerpoint/2010/main" val="814773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结果</a:t>
            </a:r>
            <a:endParaRPr lang="zh-CN" altLang="en-US" sz="3200" b="1" dirty="0"/>
          </a:p>
        </p:txBody>
      </p:sp>
      <p:sp>
        <p:nvSpPr>
          <p:cNvPr id="3" name="内容占位符 2"/>
          <p:cNvSpPr>
            <a:spLocks noGrp="1"/>
          </p:cNvSpPr>
          <p:nvPr>
            <p:ph idx="1"/>
          </p:nvPr>
        </p:nvSpPr>
        <p:spPr/>
        <p:txBody>
          <a:bodyPr/>
          <a:lstStyle/>
          <a:p>
            <a:endParaRPr lang="zh-CN" altLang="en-US"/>
          </a:p>
        </p:txBody>
      </p:sp>
      <p:sp>
        <p:nvSpPr>
          <p:cNvPr id="4" name="矩形 3"/>
          <p:cNvSpPr/>
          <p:nvPr/>
        </p:nvSpPr>
        <p:spPr>
          <a:xfrm>
            <a:off x="467544" y="1700808"/>
            <a:ext cx="8208912" cy="1656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tx1"/>
                </a:solidFill>
                <a:latin typeface="+mn-ea"/>
              </a:rPr>
              <a:t>首先，以下因素</a:t>
            </a:r>
            <a:r>
              <a:rPr lang="zh-CN" altLang="en-US" sz="2400" b="1" dirty="0">
                <a:solidFill>
                  <a:srgbClr val="0000B0"/>
                </a:solidFill>
                <a:latin typeface="+mn-ea"/>
              </a:rPr>
              <a:t>不太影响“人生成功” </a:t>
            </a:r>
            <a:r>
              <a:rPr lang="zh-CN" altLang="en-US" sz="2400" dirty="0">
                <a:solidFill>
                  <a:schemeClr val="tx1"/>
                </a:solidFill>
                <a:latin typeface="+mn-ea"/>
              </a:rPr>
              <a:t>：最早猜测的“男子气概”没用，智商超过</a:t>
            </a:r>
            <a:r>
              <a:rPr lang="en-US" altLang="zh-CN" sz="2400" dirty="0">
                <a:solidFill>
                  <a:schemeClr val="tx1"/>
                </a:solidFill>
                <a:latin typeface="+mn-ea"/>
              </a:rPr>
              <a:t>110</a:t>
            </a:r>
            <a:r>
              <a:rPr lang="zh-CN" altLang="en-US" sz="2400" dirty="0">
                <a:solidFill>
                  <a:schemeClr val="tx1"/>
                </a:solidFill>
                <a:latin typeface="+mn-ea"/>
              </a:rPr>
              <a:t>后就不再影响收入水平，家庭的经济社会地位高低也影响不大，外向内向无所谓，也不是非得有特别高超的社交能力，家族里有酗酒史和抑郁史也不是问题。</a:t>
            </a:r>
          </a:p>
        </p:txBody>
      </p:sp>
      <p:sp>
        <p:nvSpPr>
          <p:cNvPr id="5" name="矩形 4"/>
          <p:cNvSpPr/>
          <p:nvPr/>
        </p:nvSpPr>
        <p:spPr>
          <a:xfrm>
            <a:off x="467544" y="4005064"/>
            <a:ext cx="8208912" cy="1296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rPr>
              <a:t>帮</a:t>
            </a:r>
            <a:r>
              <a:rPr lang="zh-CN" altLang="en-US" sz="2400" b="1" dirty="0">
                <a:solidFill>
                  <a:srgbClr val="0000B0"/>
                </a:solidFill>
              </a:rPr>
              <a:t>你迈向繁盛人生</a:t>
            </a:r>
            <a:r>
              <a:rPr lang="zh-CN" altLang="en-US" sz="2400" b="1" dirty="0" smtClean="0">
                <a:solidFill>
                  <a:srgbClr val="0000B0"/>
                </a:solidFill>
              </a:rPr>
              <a:t>的是</a:t>
            </a:r>
            <a:r>
              <a:rPr lang="zh-CN" altLang="en-US" sz="2400" b="1" dirty="0">
                <a:solidFill>
                  <a:srgbClr val="0000B0"/>
                </a:solidFill>
              </a:rPr>
              <a:t>如下因素</a:t>
            </a:r>
            <a:r>
              <a:rPr lang="zh-CN" altLang="en-US" sz="2400" dirty="0">
                <a:solidFill>
                  <a:srgbClr val="001E0E"/>
                </a:solidFill>
              </a:rPr>
              <a:t>：自己不酗酒不吸烟，锻炼充足，保持健康体重，</a:t>
            </a:r>
            <a:r>
              <a:rPr lang="zh-CN" altLang="en-US" sz="2400" dirty="0" smtClean="0">
                <a:solidFill>
                  <a:srgbClr val="001E0E"/>
                </a:solidFill>
              </a:rPr>
              <a:t>以及童年</a:t>
            </a:r>
            <a:r>
              <a:rPr lang="zh-CN" altLang="en-US" sz="2400" dirty="0">
                <a:solidFill>
                  <a:srgbClr val="001E0E"/>
                </a:solidFill>
              </a:rPr>
              <a:t>被爱，共情能力高，青年时能建立亲密关系。</a:t>
            </a:r>
          </a:p>
        </p:txBody>
      </p:sp>
    </p:spTree>
    <p:extLst>
      <p:ext uri="{BB962C8B-B14F-4D97-AF65-F5344CB8AC3E}">
        <p14:creationId xmlns:p14="http://schemas.microsoft.com/office/powerpoint/2010/main" val="168886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结果</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1700808"/>
            <a:ext cx="8208912" cy="2016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tx1"/>
                </a:solidFill>
                <a:latin typeface="+mn-ea"/>
              </a:rPr>
              <a:t>与母亲关系亲密者，一年平均多挣</a:t>
            </a:r>
            <a:r>
              <a:rPr lang="en-US" altLang="zh-CN" sz="2400" dirty="0">
                <a:solidFill>
                  <a:schemeClr val="tx1"/>
                </a:solidFill>
                <a:latin typeface="+mn-ea"/>
              </a:rPr>
              <a:t>8.7</a:t>
            </a:r>
            <a:r>
              <a:rPr lang="zh-CN" altLang="en-US" sz="2400" dirty="0">
                <a:solidFill>
                  <a:schemeClr val="tx1"/>
                </a:solidFill>
                <a:latin typeface="+mn-ea"/>
              </a:rPr>
              <a:t>万美元。跟兄弟姐妹相亲相爱者，一年平均多挣</a:t>
            </a:r>
            <a:r>
              <a:rPr lang="en-US" altLang="zh-CN" sz="2400" dirty="0">
                <a:solidFill>
                  <a:schemeClr val="tx1"/>
                </a:solidFill>
                <a:latin typeface="+mn-ea"/>
              </a:rPr>
              <a:t>5.1</a:t>
            </a:r>
            <a:r>
              <a:rPr lang="zh-CN" altLang="en-US" sz="2400" dirty="0">
                <a:solidFill>
                  <a:schemeClr val="tx1"/>
                </a:solidFill>
                <a:latin typeface="+mn-ea"/>
              </a:rPr>
              <a:t>万美元。在“亲密关系”这项上得分最高的</a:t>
            </a:r>
            <a:r>
              <a:rPr lang="en-US" altLang="zh-CN" sz="2400" dirty="0">
                <a:solidFill>
                  <a:schemeClr val="tx1"/>
                </a:solidFill>
                <a:latin typeface="+mn-ea"/>
              </a:rPr>
              <a:t>58</a:t>
            </a:r>
            <a:r>
              <a:rPr lang="zh-CN" altLang="en-US" sz="2400" dirty="0">
                <a:solidFill>
                  <a:schemeClr val="tx1"/>
                </a:solidFill>
                <a:latin typeface="+mn-ea"/>
              </a:rPr>
              <a:t>个人，平均年薪是</a:t>
            </a:r>
            <a:r>
              <a:rPr lang="en-US" altLang="zh-CN" sz="2400" dirty="0">
                <a:solidFill>
                  <a:schemeClr val="tx1"/>
                </a:solidFill>
                <a:latin typeface="+mn-ea"/>
              </a:rPr>
              <a:t>24.3</a:t>
            </a:r>
            <a:r>
              <a:rPr lang="zh-CN" altLang="en-US" sz="2400" dirty="0">
                <a:solidFill>
                  <a:schemeClr val="tx1"/>
                </a:solidFill>
                <a:latin typeface="+mn-ea"/>
              </a:rPr>
              <a:t>万美元。得分最低的</a:t>
            </a:r>
            <a:r>
              <a:rPr lang="en-US" altLang="zh-CN" sz="2400" dirty="0">
                <a:solidFill>
                  <a:schemeClr val="tx1"/>
                </a:solidFill>
                <a:latin typeface="+mn-ea"/>
              </a:rPr>
              <a:t>31</a:t>
            </a:r>
            <a:r>
              <a:rPr lang="zh-CN" altLang="en-US" sz="2400" dirty="0">
                <a:solidFill>
                  <a:schemeClr val="tx1"/>
                </a:solidFill>
                <a:latin typeface="+mn-ea"/>
              </a:rPr>
              <a:t>人，则平均年薪没有超过</a:t>
            </a:r>
            <a:r>
              <a:rPr lang="en-US" altLang="zh-CN" sz="2400" dirty="0">
                <a:solidFill>
                  <a:schemeClr val="tx1"/>
                </a:solidFill>
                <a:latin typeface="+mn-ea"/>
              </a:rPr>
              <a:t>10.2</a:t>
            </a:r>
            <a:r>
              <a:rPr lang="zh-CN" altLang="en-US" sz="2400" dirty="0">
                <a:solidFill>
                  <a:schemeClr val="tx1"/>
                </a:solidFill>
                <a:latin typeface="+mn-ea"/>
              </a:rPr>
              <a:t>万美元。只要能在</a:t>
            </a:r>
            <a:r>
              <a:rPr lang="en-US" altLang="zh-CN" sz="2400" dirty="0">
                <a:solidFill>
                  <a:schemeClr val="tx1"/>
                </a:solidFill>
                <a:latin typeface="+mn-ea"/>
              </a:rPr>
              <a:t>30</a:t>
            </a:r>
            <a:r>
              <a:rPr lang="zh-CN" altLang="en-US" sz="2400" dirty="0">
                <a:solidFill>
                  <a:schemeClr val="tx1"/>
                </a:solidFill>
                <a:latin typeface="+mn-ea"/>
              </a:rPr>
              <a:t>岁前找到“真爱”</a:t>
            </a:r>
            <a:r>
              <a:rPr lang="en-US" altLang="zh-CN" sz="2400" dirty="0">
                <a:solidFill>
                  <a:schemeClr val="tx1"/>
                </a:solidFill>
                <a:latin typeface="+mn-ea"/>
              </a:rPr>
              <a:t>——</a:t>
            </a:r>
            <a:r>
              <a:rPr lang="zh-CN" altLang="en-US" sz="2400" dirty="0">
                <a:solidFill>
                  <a:schemeClr val="tx1"/>
                </a:solidFill>
                <a:latin typeface="+mn-ea"/>
              </a:rPr>
              <a:t>无论是真的爱情、友情还是亲情，就能大大增加你“人生繁盛”的几率。</a:t>
            </a:r>
          </a:p>
        </p:txBody>
      </p:sp>
      <p:sp>
        <p:nvSpPr>
          <p:cNvPr id="5" name="矩形 4"/>
          <p:cNvSpPr/>
          <p:nvPr/>
        </p:nvSpPr>
        <p:spPr>
          <a:xfrm>
            <a:off x="467544" y="4509120"/>
            <a:ext cx="8208912" cy="1296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0000B0"/>
                </a:solidFill>
              </a:rPr>
              <a:t>爱、温暖和亲密关系，会直接影响一个人的“应对机制”。</a:t>
            </a:r>
            <a:endParaRPr lang="zh-CN" altLang="en-US" sz="2400" dirty="0">
              <a:solidFill>
                <a:srgbClr val="0000B0"/>
              </a:solidFill>
            </a:endParaRPr>
          </a:p>
        </p:txBody>
      </p:sp>
    </p:spTree>
    <p:extLst>
      <p:ext uri="{BB962C8B-B14F-4D97-AF65-F5344CB8AC3E}">
        <p14:creationId xmlns:p14="http://schemas.microsoft.com/office/powerpoint/2010/main" val="346446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2492896"/>
            <a:ext cx="8208912" cy="15121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0000B0"/>
                </a:solidFill>
              </a:rPr>
              <a:t>亲密关系是成功人生的一个重要影响因素，</a:t>
            </a:r>
            <a:endParaRPr lang="en-US" altLang="zh-CN" sz="2400" b="1" dirty="0" smtClean="0">
              <a:solidFill>
                <a:srgbClr val="0000B0"/>
              </a:solidFill>
            </a:endParaRPr>
          </a:p>
          <a:p>
            <a:pPr algn="ctr"/>
            <a:r>
              <a:rPr lang="zh-CN" altLang="en-US" sz="2400" b="1" dirty="0" smtClean="0">
                <a:solidFill>
                  <a:srgbClr val="0000B0"/>
                </a:solidFill>
              </a:rPr>
              <a:t>如何建立良好的亲密关系？</a:t>
            </a:r>
            <a:endParaRPr lang="zh-CN" altLang="en-US" sz="2400" b="1" dirty="0">
              <a:solidFill>
                <a:srgbClr val="0000B0"/>
              </a:solidFill>
            </a:endParaRPr>
          </a:p>
        </p:txBody>
      </p:sp>
    </p:spTree>
    <p:extLst>
      <p:ext uri="{BB962C8B-B14F-4D97-AF65-F5344CB8AC3E}">
        <p14:creationId xmlns:p14="http://schemas.microsoft.com/office/powerpoint/2010/main" val="4927969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问题来自。。。</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1628800"/>
            <a:ext cx="8280920" cy="900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FF0000"/>
                </a:solidFill>
                <a:latin typeface="+mn-ea"/>
              </a:rPr>
              <a:t>生活：</a:t>
            </a:r>
            <a:r>
              <a:rPr lang="zh-CN" altLang="en-US" sz="2400" b="1" dirty="0" smtClean="0">
                <a:solidFill>
                  <a:schemeClr val="tx1"/>
                </a:solidFill>
                <a:latin typeface="+mn-ea"/>
              </a:rPr>
              <a:t>现象</a:t>
            </a:r>
            <a:r>
              <a:rPr lang="en-US" altLang="zh-CN" sz="2400" b="1" dirty="0" smtClean="0">
                <a:solidFill>
                  <a:schemeClr val="tx1"/>
                </a:solidFill>
                <a:latin typeface="+mn-ea"/>
              </a:rPr>
              <a:t>-</a:t>
            </a:r>
            <a:r>
              <a:rPr lang="zh-CN" altLang="en-US" sz="2400" b="1" dirty="0" smtClean="0">
                <a:solidFill>
                  <a:schemeClr val="tx1"/>
                </a:solidFill>
                <a:latin typeface="+mn-ea"/>
              </a:rPr>
              <a:t>本质</a:t>
            </a:r>
            <a:endParaRPr lang="en-US" altLang="zh-CN" sz="2400" b="1" dirty="0" smtClean="0">
              <a:solidFill>
                <a:schemeClr val="tx1"/>
              </a:solidFill>
              <a:latin typeface="+mn-ea"/>
            </a:endParaRPr>
          </a:p>
        </p:txBody>
      </p:sp>
      <p:sp>
        <p:nvSpPr>
          <p:cNvPr id="5" name="矩形 4"/>
          <p:cNvSpPr/>
          <p:nvPr/>
        </p:nvSpPr>
        <p:spPr>
          <a:xfrm>
            <a:off x="467544" y="3140968"/>
            <a:ext cx="8280920"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latin typeface="+mn-ea"/>
              </a:rPr>
              <a:t>已有的研究：</a:t>
            </a:r>
            <a:r>
              <a:rPr lang="zh-CN" altLang="en-US" sz="2400" b="1" dirty="0" smtClean="0">
                <a:solidFill>
                  <a:schemeClr val="tx1"/>
                </a:solidFill>
                <a:latin typeface="+mn-ea"/>
              </a:rPr>
              <a:t>质性研究</a:t>
            </a:r>
            <a:r>
              <a:rPr lang="en-US" altLang="zh-CN" sz="2400" b="1" dirty="0" smtClean="0">
                <a:solidFill>
                  <a:schemeClr val="tx1"/>
                </a:solidFill>
                <a:latin typeface="+mn-ea"/>
              </a:rPr>
              <a:t>-</a:t>
            </a:r>
            <a:r>
              <a:rPr lang="zh-CN" altLang="en-US" sz="2400" b="1" dirty="0" smtClean="0">
                <a:solidFill>
                  <a:schemeClr val="tx1"/>
                </a:solidFill>
                <a:latin typeface="+mn-ea"/>
              </a:rPr>
              <a:t>量化研究</a:t>
            </a:r>
            <a:endParaRPr lang="en-US" altLang="zh-CN" sz="2400" b="1" dirty="0" smtClean="0">
              <a:solidFill>
                <a:schemeClr val="tx1"/>
              </a:solidFill>
              <a:latin typeface="+mn-ea"/>
            </a:endParaRPr>
          </a:p>
          <a:p>
            <a:r>
              <a:rPr lang="zh-CN" altLang="en-US" sz="2400" b="1" dirty="0" smtClean="0">
                <a:solidFill>
                  <a:schemeClr val="tx1"/>
                </a:solidFill>
                <a:latin typeface="+mn-ea"/>
              </a:rPr>
              <a:t>            揭示事实</a:t>
            </a:r>
            <a:r>
              <a:rPr lang="en-US" altLang="zh-CN" sz="2400" b="1" dirty="0" smtClean="0">
                <a:solidFill>
                  <a:schemeClr val="tx1"/>
                </a:solidFill>
                <a:latin typeface="+mn-ea"/>
              </a:rPr>
              <a:t>-</a:t>
            </a:r>
            <a:r>
              <a:rPr lang="zh-CN" altLang="en-US" sz="2400" b="1" dirty="0" smtClean="0">
                <a:solidFill>
                  <a:schemeClr val="tx1"/>
                </a:solidFill>
                <a:latin typeface="+mn-ea"/>
              </a:rPr>
              <a:t>寻求原因</a:t>
            </a:r>
            <a:endParaRPr lang="en-US" altLang="zh-CN" sz="2400" b="1" dirty="0" smtClean="0">
              <a:solidFill>
                <a:schemeClr val="tx1"/>
              </a:solidFill>
              <a:latin typeface="+mn-ea"/>
            </a:endParaRPr>
          </a:p>
        </p:txBody>
      </p:sp>
    </p:spTree>
    <p:extLst>
      <p:ext uri="{BB962C8B-B14F-4D97-AF65-F5344CB8AC3E}">
        <p14:creationId xmlns:p14="http://schemas.microsoft.com/office/powerpoint/2010/main" val="365279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可能的解释</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2132856"/>
            <a:ext cx="820891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rPr>
              <a:t>基因与环境交互作用理论：</a:t>
            </a:r>
            <a:r>
              <a:rPr lang="zh-CN" altLang="en-US" dirty="0" smtClean="0">
                <a:solidFill>
                  <a:schemeClr val="tx1"/>
                </a:solidFill>
              </a:rPr>
              <a:t>人</a:t>
            </a:r>
            <a:r>
              <a:rPr lang="zh-CN" altLang="en-US" dirty="0">
                <a:solidFill>
                  <a:schemeClr val="tx1"/>
                </a:solidFill>
              </a:rPr>
              <a:t>的一生都在寻找与基因相适应的环境。有积极情绪基因的人可能会找到有利于愉快婚姻的环境，甚至是找到本来就具有积极情绪的</a:t>
            </a:r>
            <a:r>
              <a:rPr lang="zh-CN" altLang="en-US" dirty="0" smtClean="0">
                <a:solidFill>
                  <a:schemeClr val="tx1"/>
                </a:solidFill>
              </a:rPr>
              <a:t>伴侣</a:t>
            </a:r>
            <a:r>
              <a:rPr lang="zh-CN" altLang="en-US" dirty="0">
                <a:solidFill>
                  <a:schemeClr val="tx1"/>
                </a:solidFill>
              </a:rPr>
              <a:t>。</a:t>
            </a:r>
          </a:p>
        </p:txBody>
      </p:sp>
      <p:sp>
        <p:nvSpPr>
          <p:cNvPr id="5" name="矩形 4"/>
          <p:cNvSpPr/>
          <p:nvPr/>
        </p:nvSpPr>
        <p:spPr>
          <a:xfrm>
            <a:off x="467544" y="4149080"/>
            <a:ext cx="8208912"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0000B0"/>
                </a:solidFill>
              </a:rPr>
              <a:t>情绪的社会</a:t>
            </a:r>
            <a:r>
              <a:rPr lang="zh-CN" altLang="en-US" sz="2400" b="1" dirty="0" smtClean="0">
                <a:solidFill>
                  <a:srgbClr val="0000B0"/>
                </a:solidFill>
              </a:rPr>
              <a:t>功能：</a:t>
            </a:r>
            <a:r>
              <a:rPr lang="zh-CN" altLang="en-US" dirty="0" smtClean="0">
                <a:solidFill>
                  <a:schemeClr val="tx1"/>
                </a:solidFill>
              </a:rPr>
              <a:t>基本</a:t>
            </a:r>
            <a:r>
              <a:rPr lang="zh-CN" altLang="en-US" dirty="0">
                <a:solidFill>
                  <a:schemeClr val="tx1"/>
                </a:solidFill>
              </a:rPr>
              <a:t>的情绪状态，比如开心和伤心，会产生不同的自动反应模式，这会影响到我们的行为、生理和认知加工，并最终影响到人生中重大的生活事件，比如婚姻和</a:t>
            </a:r>
            <a:r>
              <a:rPr lang="zh-CN" altLang="en-US" dirty="0" smtClean="0">
                <a:solidFill>
                  <a:schemeClr val="tx1"/>
                </a:solidFill>
              </a:rPr>
              <a:t>寿命</a:t>
            </a:r>
            <a:r>
              <a:rPr lang="zh-CN" altLang="en-US" dirty="0">
                <a:solidFill>
                  <a:schemeClr val="tx1"/>
                </a:solidFill>
              </a:rPr>
              <a:t>。</a:t>
            </a:r>
          </a:p>
        </p:txBody>
      </p:sp>
    </p:spTree>
    <p:extLst>
      <p:ext uri="{BB962C8B-B14F-4D97-AF65-F5344CB8AC3E}">
        <p14:creationId xmlns:p14="http://schemas.microsoft.com/office/powerpoint/2010/main" val="2827853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启示</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539552" y="1700808"/>
            <a:ext cx="8136904" cy="115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rPr>
              <a:t>表情是具有符号价值的</a:t>
            </a:r>
            <a:r>
              <a:rPr lang="zh-CN" altLang="en-US" dirty="0" smtClean="0">
                <a:solidFill>
                  <a:srgbClr val="0000B0"/>
                </a:solidFill>
              </a:rPr>
              <a:t>：</a:t>
            </a:r>
            <a:r>
              <a:rPr lang="zh-CN" altLang="en-US" dirty="0" smtClean="0">
                <a:solidFill>
                  <a:schemeClr val="tx1"/>
                </a:solidFill>
              </a:rPr>
              <a:t>笑容能够传达友好的信息，照片里爱笑的人，现实生活中可能更爱笑，那么笑容里传达的友好信息有助于维护稳定的亲密关系。</a:t>
            </a:r>
            <a:endParaRPr lang="zh-CN" altLang="en-US" dirty="0">
              <a:solidFill>
                <a:schemeClr val="tx1"/>
              </a:solidFill>
            </a:endParaRPr>
          </a:p>
        </p:txBody>
      </p:sp>
      <p:sp>
        <p:nvSpPr>
          <p:cNvPr id="5" name="矩形 4"/>
          <p:cNvSpPr/>
          <p:nvPr/>
        </p:nvSpPr>
        <p:spPr>
          <a:xfrm>
            <a:off x="683568" y="2996952"/>
            <a:ext cx="7344816"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4339" name="Picture 3" descr="C:\Users\lenovo\AppData\Local\Temp\X@8}U9MLE}EBUE273)]9PGF.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379105"/>
            <a:ext cx="544733"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lenovo\AppData\Local\Temp\PV(SCAJM1FB~YMS%2L}R5JU.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3379105"/>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C:\Users\lenovo\AppData\Local\Temp\E9BIPM$_`9}`VS07`VD9H1F.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3379105"/>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343" name="Picture 7" descr="C:\Users\lenovo\AppData\Local\Temp\VFDZV{26]JHNRHV7WN[86WM.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3379105"/>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C:\Users\lenovo\AppData\Local\Temp\DYCF)M]({@DW74K[4_8W]8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364088" y="3379105"/>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345" name="Picture 9" descr="C:\Users\lenovo\AppData\Local\Temp\ISLZT`Q$@7Z85N$JT99OQAW.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071592" y="3379105"/>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C:\Users\lenovo\AppData\Local\Temp\52W[C~~FFQ[27)18U93ZOWB.gif"/>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935688" y="3379105"/>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347" name="Picture 11" descr="C:\Users\lenovo\AppData\Local\Temp\8W$B734YIZY4@@Z]EW]MQ52.gif"/>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a:off x="2627784" y="3379105"/>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C:\Users\lenovo\AppData\Local\Temp\X1`E@`R9LLX~6VHSWO`NXY0.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899592" y="3379105"/>
            <a:ext cx="540000" cy="540000"/>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539552" y="4293096"/>
            <a:ext cx="8136904"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0000B0"/>
                </a:solidFill>
                <a:latin typeface="+mn-ea"/>
              </a:rPr>
              <a:t>利用表情如何改善亲密关系？</a:t>
            </a:r>
            <a:endParaRPr lang="zh-CN" altLang="en-US" sz="2400" b="1" dirty="0">
              <a:solidFill>
                <a:srgbClr val="0000B0"/>
              </a:solidFill>
              <a:latin typeface="+mn-ea"/>
            </a:endParaRPr>
          </a:p>
        </p:txBody>
      </p:sp>
      <p:sp>
        <p:nvSpPr>
          <p:cNvPr id="7" name="矩形 6"/>
          <p:cNvSpPr/>
          <p:nvPr/>
        </p:nvSpPr>
        <p:spPr>
          <a:xfrm>
            <a:off x="539552" y="5229200"/>
            <a:ext cx="8136904"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solidFill>
                <a:latin typeface="+mn-ea"/>
              </a:rPr>
              <a:t>实验一：不同表情对不同阶段的情侣产生怎样的影响？</a:t>
            </a:r>
            <a:endParaRPr lang="en-US" altLang="zh-CN" sz="2400" dirty="0" smtClean="0">
              <a:solidFill>
                <a:schemeClr val="tx1"/>
              </a:solidFill>
              <a:latin typeface="+mn-ea"/>
            </a:endParaRPr>
          </a:p>
          <a:p>
            <a:r>
              <a:rPr lang="zh-CN" altLang="en-US" sz="2400" dirty="0" smtClean="0">
                <a:solidFill>
                  <a:schemeClr val="tx1"/>
                </a:solidFill>
                <a:latin typeface="+mn-ea"/>
              </a:rPr>
              <a:t>实验二：如何利用表情的相关知识构建美好的亲密关系？</a:t>
            </a:r>
            <a:endParaRPr lang="zh-CN" altLang="en-US" sz="2400" dirty="0">
              <a:solidFill>
                <a:schemeClr val="tx1"/>
              </a:solidFill>
              <a:latin typeface="+mn-ea"/>
            </a:endParaRPr>
          </a:p>
        </p:txBody>
      </p:sp>
    </p:spTree>
    <p:extLst>
      <p:ext uri="{BB962C8B-B14F-4D97-AF65-F5344CB8AC3E}">
        <p14:creationId xmlns:p14="http://schemas.microsoft.com/office/powerpoint/2010/main" val="79146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nodePh="1">
                                  <p:stCondLst>
                                    <p:cond delay="0"/>
                                  </p:stCondLst>
                                  <p:endCondLst>
                                    <p:cond evt="begin" delay="0">
                                      <p:tn val="10"/>
                                    </p:cond>
                                  </p:end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内容占位符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4248" y="5157192"/>
            <a:ext cx="1481212" cy="1184995"/>
          </a:xfrm>
        </p:spPr>
      </p:pic>
      <p:sp>
        <p:nvSpPr>
          <p:cNvPr id="4" name="矩形 3"/>
          <p:cNvSpPr/>
          <p:nvPr/>
        </p:nvSpPr>
        <p:spPr>
          <a:xfrm>
            <a:off x="467544" y="2564904"/>
            <a:ext cx="8208912" cy="18722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solidFill>
                  <a:schemeClr val="tx1"/>
                </a:solidFill>
              </a:rPr>
              <a:t>如何实现我们的想法？</a:t>
            </a:r>
            <a:endParaRPr lang="zh-CN" altLang="en-US" sz="3200" b="1" dirty="0">
              <a:solidFill>
                <a:schemeClr val="tx1"/>
              </a:solidFill>
            </a:endParaRPr>
          </a:p>
        </p:txBody>
      </p:sp>
    </p:spTree>
    <p:extLst>
      <p:ext uri="{BB962C8B-B14F-4D97-AF65-F5344CB8AC3E}">
        <p14:creationId xmlns:p14="http://schemas.microsoft.com/office/powerpoint/2010/main" val="163416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sp>
        <p:nvSpPr>
          <p:cNvPr id="4" name="矩形 3"/>
          <p:cNvSpPr/>
          <p:nvPr/>
        </p:nvSpPr>
        <p:spPr>
          <a:xfrm>
            <a:off x="467544" y="2276872"/>
            <a:ext cx="8208912" cy="17281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mn-ea"/>
              </a:rPr>
              <a:t>实验一：不同表情对不同阶段的情侣产生怎样的</a:t>
            </a:r>
            <a:endParaRPr lang="en-US" altLang="zh-CN" sz="2800" b="1" dirty="0" smtClean="0">
              <a:solidFill>
                <a:schemeClr val="tx1"/>
              </a:solidFill>
              <a:latin typeface="+mn-ea"/>
            </a:endParaRPr>
          </a:p>
          <a:p>
            <a:pPr algn="ctr"/>
            <a:r>
              <a:rPr lang="zh-CN" altLang="en-US" sz="2800" b="1" dirty="0" smtClean="0">
                <a:solidFill>
                  <a:schemeClr val="tx1"/>
                </a:solidFill>
                <a:latin typeface="+mn-ea"/>
              </a:rPr>
              <a:t>影响？</a:t>
            </a:r>
            <a:endParaRPr lang="en-US" altLang="zh-CN" sz="2800" b="1" dirty="0" smtClean="0">
              <a:solidFill>
                <a:schemeClr val="tx1"/>
              </a:solidFill>
              <a:latin typeface="+mn-ea"/>
            </a:endParaRPr>
          </a:p>
        </p:txBody>
      </p:sp>
    </p:spTree>
    <p:extLst>
      <p:ext uri="{BB962C8B-B14F-4D97-AF65-F5344CB8AC3E}">
        <p14:creationId xmlns:p14="http://schemas.microsoft.com/office/powerpoint/2010/main" val="38422894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lang="en-US" altLang="zh-CN" sz="2400" b="1" dirty="0" smtClean="0">
                <a:latin typeface="+mn-ea"/>
                <a:ea typeface="+mn-ea"/>
              </a:rPr>
              <a:t>3</a:t>
            </a:r>
            <a:r>
              <a:rPr lang="zh-CN" altLang="en-US" sz="2400" b="1" dirty="0" smtClean="0">
                <a:latin typeface="+mn-ea"/>
                <a:ea typeface="+mn-ea"/>
              </a:rPr>
              <a:t>（组别：热恋期，矛盾期，理性期）</a:t>
            </a:r>
            <a:r>
              <a:rPr lang="en-US" altLang="zh-CN" sz="2400" b="1" dirty="0" smtClean="0">
                <a:latin typeface="+mn-ea"/>
                <a:ea typeface="+mn-ea"/>
              </a:rPr>
              <a:t>×</a:t>
            </a:r>
            <a:br>
              <a:rPr lang="en-US" altLang="zh-CN" sz="2400" b="1" dirty="0" smtClean="0">
                <a:latin typeface="+mn-ea"/>
                <a:ea typeface="+mn-ea"/>
              </a:rPr>
            </a:br>
            <a:r>
              <a:rPr lang="en-US" altLang="zh-CN" sz="2400" b="1" dirty="0" smtClean="0">
                <a:latin typeface="+mn-ea"/>
                <a:ea typeface="+mn-ea"/>
              </a:rPr>
              <a:t>2</a:t>
            </a:r>
            <a:r>
              <a:rPr lang="zh-CN" altLang="en-US" sz="2400" b="1" dirty="0" smtClean="0">
                <a:latin typeface="+mn-ea"/>
                <a:ea typeface="+mn-ea"/>
              </a:rPr>
              <a:t>（愉快表情照片，悲伤表情照片）混合实验设计</a:t>
            </a:r>
            <a:endParaRPr lang="zh-CN" altLang="en-US" sz="2400" b="1" dirty="0">
              <a:latin typeface="+mn-ea"/>
              <a:ea typeface="+mn-ea"/>
            </a:endParaRPr>
          </a:p>
        </p:txBody>
      </p:sp>
      <p:sp>
        <p:nvSpPr>
          <p:cNvPr id="4" name="矩形 3"/>
          <p:cNvSpPr/>
          <p:nvPr/>
        </p:nvSpPr>
        <p:spPr>
          <a:xfrm>
            <a:off x="395536" y="2780928"/>
            <a:ext cx="820891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latin typeface="+mn-ea"/>
              </a:rPr>
              <a:t> 矛盾期情侣组</a:t>
            </a:r>
            <a:r>
              <a:rPr lang="en-US" altLang="zh-CN" sz="2400" dirty="0" smtClean="0">
                <a:solidFill>
                  <a:schemeClr val="tx1"/>
                </a:solidFill>
                <a:latin typeface="+mn-ea"/>
              </a:rPr>
              <a:t>---</a:t>
            </a:r>
            <a:r>
              <a:rPr lang="zh-CN" altLang="en-US" sz="2400" dirty="0" smtClean="0">
                <a:solidFill>
                  <a:schemeClr val="tx1"/>
                </a:solidFill>
                <a:latin typeface="+mn-ea"/>
              </a:rPr>
              <a:t>观看彼此愉快表情的照片</a:t>
            </a:r>
            <a:endParaRPr lang="en-US" altLang="zh-CN" sz="2400" dirty="0" smtClean="0">
              <a:solidFill>
                <a:schemeClr val="tx1"/>
              </a:solidFill>
              <a:latin typeface="+mn-ea"/>
            </a:endParaRPr>
          </a:p>
          <a:p>
            <a:pPr algn="ctr"/>
            <a:r>
              <a:rPr lang="zh-CN" altLang="en-US" sz="2400" dirty="0" smtClean="0">
                <a:solidFill>
                  <a:schemeClr val="tx1"/>
                </a:solidFill>
                <a:latin typeface="+mn-ea"/>
              </a:rPr>
              <a:t> 矛盾期情侣组</a:t>
            </a:r>
            <a:r>
              <a:rPr lang="en-US" altLang="zh-CN" sz="2400" dirty="0" smtClean="0">
                <a:solidFill>
                  <a:schemeClr val="tx1"/>
                </a:solidFill>
                <a:latin typeface="+mn-ea"/>
              </a:rPr>
              <a:t>---</a:t>
            </a:r>
            <a:r>
              <a:rPr lang="zh-CN" altLang="en-US" sz="2400" dirty="0" smtClean="0">
                <a:solidFill>
                  <a:schemeClr val="tx1"/>
                </a:solidFill>
                <a:latin typeface="+mn-ea"/>
              </a:rPr>
              <a:t>观看彼此悲伤表情的照片</a:t>
            </a:r>
            <a:endParaRPr lang="en-US" altLang="zh-CN" sz="2400" dirty="0" smtClean="0">
              <a:solidFill>
                <a:schemeClr val="tx1"/>
              </a:solidFill>
              <a:latin typeface="+mn-ea"/>
            </a:endParaRPr>
          </a:p>
        </p:txBody>
      </p:sp>
      <p:sp>
        <p:nvSpPr>
          <p:cNvPr id="5" name="矩形 4"/>
          <p:cNvSpPr/>
          <p:nvPr/>
        </p:nvSpPr>
        <p:spPr>
          <a:xfrm>
            <a:off x="494882" y="3933056"/>
            <a:ext cx="820891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latin typeface="+mn-ea"/>
              </a:rPr>
              <a:t>理性期情侣组</a:t>
            </a:r>
            <a:r>
              <a:rPr lang="en-US" altLang="zh-CN" sz="2400" dirty="0" smtClean="0">
                <a:solidFill>
                  <a:schemeClr val="tx1"/>
                </a:solidFill>
                <a:latin typeface="+mn-ea"/>
              </a:rPr>
              <a:t>---</a:t>
            </a:r>
            <a:r>
              <a:rPr lang="zh-CN" altLang="en-US" sz="2400" dirty="0" smtClean="0">
                <a:solidFill>
                  <a:schemeClr val="tx1"/>
                </a:solidFill>
                <a:latin typeface="+mn-ea"/>
              </a:rPr>
              <a:t>观看彼此愉快表情的照片</a:t>
            </a:r>
            <a:endParaRPr lang="en-US" altLang="zh-CN" sz="2400" dirty="0" smtClean="0">
              <a:solidFill>
                <a:schemeClr val="tx1"/>
              </a:solidFill>
              <a:latin typeface="+mn-ea"/>
            </a:endParaRPr>
          </a:p>
          <a:p>
            <a:pPr algn="ctr"/>
            <a:r>
              <a:rPr lang="zh-CN" altLang="en-US" sz="2400" dirty="0" smtClean="0">
                <a:solidFill>
                  <a:schemeClr val="tx1"/>
                </a:solidFill>
                <a:latin typeface="+mn-ea"/>
              </a:rPr>
              <a:t>理性期情侣组</a:t>
            </a:r>
            <a:r>
              <a:rPr lang="en-US" altLang="zh-CN" sz="2400" dirty="0" smtClean="0">
                <a:solidFill>
                  <a:schemeClr val="tx1"/>
                </a:solidFill>
                <a:latin typeface="+mn-ea"/>
              </a:rPr>
              <a:t>---</a:t>
            </a:r>
            <a:r>
              <a:rPr lang="zh-CN" altLang="en-US" sz="2400" dirty="0" smtClean="0">
                <a:solidFill>
                  <a:schemeClr val="tx1"/>
                </a:solidFill>
                <a:latin typeface="+mn-ea"/>
              </a:rPr>
              <a:t>观看彼此悲伤表情的照片</a:t>
            </a:r>
            <a:endParaRPr lang="en-US" altLang="zh-CN" sz="2400" dirty="0" smtClean="0">
              <a:solidFill>
                <a:schemeClr val="tx1"/>
              </a:solidFill>
              <a:latin typeface="+mn-ea"/>
            </a:endParaRPr>
          </a:p>
        </p:txBody>
      </p:sp>
      <p:sp>
        <p:nvSpPr>
          <p:cNvPr id="6" name="矩形 5"/>
          <p:cNvSpPr/>
          <p:nvPr/>
        </p:nvSpPr>
        <p:spPr>
          <a:xfrm>
            <a:off x="494882" y="1700808"/>
            <a:ext cx="820891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latin typeface="+mn-ea"/>
              </a:rPr>
              <a:t>热恋期情侣组</a:t>
            </a:r>
            <a:r>
              <a:rPr lang="en-US" altLang="zh-CN" sz="2400" dirty="0" smtClean="0">
                <a:solidFill>
                  <a:schemeClr val="tx1"/>
                </a:solidFill>
                <a:latin typeface="+mn-ea"/>
              </a:rPr>
              <a:t>---</a:t>
            </a:r>
            <a:r>
              <a:rPr lang="zh-CN" altLang="en-US" sz="2400" dirty="0" smtClean="0">
                <a:solidFill>
                  <a:schemeClr val="tx1"/>
                </a:solidFill>
                <a:latin typeface="+mn-ea"/>
              </a:rPr>
              <a:t>观看彼此愉快表情的照片</a:t>
            </a:r>
            <a:endParaRPr lang="en-US" altLang="zh-CN" sz="2400" dirty="0" smtClean="0">
              <a:solidFill>
                <a:schemeClr val="tx1"/>
              </a:solidFill>
              <a:latin typeface="+mn-ea"/>
            </a:endParaRPr>
          </a:p>
          <a:p>
            <a:pPr algn="ctr"/>
            <a:r>
              <a:rPr lang="zh-CN" altLang="en-US" sz="2400" dirty="0">
                <a:solidFill>
                  <a:schemeClr val="tx1"/>
                </a:solidFill>
                <a:latin typeface="+mn-ea"/>
              </a:rPr>
              <a:t>热恋</a:t>
            </a:r>
            <a:r>
              <a:rPr lang="zh-CN" altLang="en-US" sz="2400" dirty="0" smtClean="0">
                <a:solidFill>
                  <a:schemeClr val="tx1"/>
                </a:solidFill>
                <a:latin typeface="+mn-ea"/>
              </a:rPr>
              <a:t>期情侣组</a:t>
            </a:r>
            <a:r>
              <a:rPr lang="en-US" altLang="zh-CN" sz="2400" dirty="0" smtClean="0">
                <a:solidFill>
                  <a:schemeClr val="tx1"/>
                </a:solidFill>
                <a:latin typeface="+mn-ea"/>
              </a:rPr>
              <a:t>---</a:t>
            </a:r>
            <a:r>
              <a:rPr lang="zh-CN" altLang="en-US" sz="2400" dirty="0" smtClean="0">
                <a:solidFill>
                  <a:schemeClr val="tx1"/>
                </a:solidFill>
                <a:latin typeface="+mn-ea"/>
              </a:rPr>
              <a:t>观看彼此悲伤表情的照片</a:t>
            </a:r>
            <a:endParaRPr lang="zh-CN" altLang="en-US" sz="2400" dirty="0">
              <a:solidFill>
                <a:schemeClr val="tx1"/>
              </a:solidFill>
              <a:latin typeface="+mn-ea"/>
            </a:endParaRPr>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153051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实验手段</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1772816"/>
            <a:ext cx="8208912" cy="12241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rPr>
              <a:t>生理多导仪：</a:t>
            </a:r>
            <a:r>
              <a:rPr lang="zh-CN" altLang="en-US" dirty="0">
                <a:solidFill>
                  <a:schemeClr val="tx1"/>
                </a:solidFill>
              </a:rPr>
              <a:t>血压，呼吸，肌张力，体温，肺功能，血液流速流量，有创和无创心输出量，细胞电位，皮肤电阻，脉搏</a:t>
            </a:r>
            <a:r>
              <a:rPr lang="zh-CN" altLang="en-US" dirty="0" smtClean="0">
                <a:solidFill>
                  <a:schemeClr val="tx1"/>
                </a:solidFill>
              </a:rPr>
              <a:t>容积等</a:t>
            </a:r>
            <a:r>
              <a:rPr lang="zh-CN" altLang="en-US" dirty="0">
                <a:solidFill>
                  <a:schemeClr val="tx1"/>
                </a:solidFill>
              </a:rPr>
              <a:t>生理</a:t>
            </a:r>
            <a:r>
              <a:rPr lang="zh-CN" altLang="en-US" dirty="0" smtClean="0">
                <a:solidFill>
                  <a:schemeClr val="tx1"/>
                </a:solidFill>
              </a:rPr>
              <a:t>指标，捕捉不同阶段的情侣愉快与悲伤照片诱发的生理反应有何不同。</a:t>
            </a:r>
            <a:endParaRPr lang="zh-CN" altLang="en-US" dirty="0">
              <a:solidFill>
                <a:schemeClr val="tx1"/>
              </a:solidFill>
            </a:endParaRPr>
          </a:p>
        </p:txBody>
      </p:sp>
      <p:sp>
        <p:nvSpPr>
          <p:cNvPr id="5" name="矩形 4"/>
          <p:cNvSpPr/>
          <p:nvPr/>
        </p:nvSpPr>
        <p:spPr>
          <a:xfrm>
            <a:off x="467544" y="3068960"/>
            <a:ext cx="8208912" cy="115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rgbClr val="0000B0"/>
                </a:solidFill>
              </a:rPr>
              <a:t>脑电</a:t>
            </a:r>
            <a:r>
              <a:rPr lang="en-US" altLang="zh-CN" sz="2400" b="1" dirty="0" smtClean="0">
                <a:solidFill>
                  <a:schemeClr val="tx1"/>
                </a:solidFill>
              </a:rPr>
              <a:t>: </a:t>
            </a:r>
            <a:r>
              <a:rPr lang="zh-CN" altLang="en-US" dirty="0" smtClean="0">
                <a:solidFill>
                  <a:schemeClr val="tx1"/>
                </a:solidFill>
              </a:rPr>
              <a:t>时域与频域分析，捕捉不同阶段的情侣愉快与悲伤照片引发的不同</a:t>
            </a:r>
            <a:r>
              <a:rPr lang="en-US" altLang="zh-CN" dirty="0" smtClean="0">
                <a:solidFill>
                  <a:schemeClr val="tx1"/>
                </a:solidFill>
              </a:rPr>
              <a:t>ERP</a:t>
            </a:r>
            <a:r>
              <a:rPr lang="zh-CN" altLang="en-US" dirty="0" smtClean="0">
                <a:solidFill>
                  <a:schemeClr val="tx1"/>
                </a:solidFill>
              </a:rPr>
              <a:t>成分，这些成分的潜伏期、波幅和峰值等有何不同，愉快与悲伤照片引发的不同</a:t>
            </a:r>
            <a:r>
              <a:rPr lang="en-US" altLang="zh-CN" dirty="0" smtClean="0">
                <a:solidFill>
                  <a:schemeClr val="tx1"/>
                </a:solidFill>
              </a:rPr>
              <a:t>EEG</a:t>
            </a:r>
            <a:r>
              <a:rPr lang="zh-CN" altLang="en-US" dirty="0" smtClean="0">
                <a:solidFill>
                  <a:schemeClr val="tx1"/>
                </a:solidFill>
              </a:rPr>
              <a:t>频带，这些频带所代表的意义有何不同。</a:t>
            </a:r>
            <a:endParaRPr lang="zh-CN" altLang="en-US" dirty="0">
              <a:solidFill>
                <a:schemeClr val="tx1"/>
              </a:solidFill>
            </a:endParaRPr>
          </a:p>
        </p:txBody>
      </p:sp>
      <p:sp>
        <p:nvSpPr>
          <p:cNvPr id="6" name="矩形 5"/>
          <p:cNvSpPr/>
          <p:nvPr/>
        </p:nvSpPr>
        <p:spPr>
          <a:xfrm>
            <a:off x="467544" y="4509120"/>
            <a:ext cx="8208912"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rPr>
              <a:t>眼动：</a:t>
            </a:r>
            <a:r>
              <a:rPr lang="zh-CN" altLang="en-US" dirty="0" smtClean="0">
                <a:solidFill>
                  <a:schemeClr val="tx1"/>
                </a:solidFill>
              </a:rPr>
              <a:t>首次注视时间、凝视时间、回视时间、总注视时间、眼跳次数等指标，捕捉不同阶段的情侣愉快与悲伤照片引发的不同眼动。</a:t>
            </a:r>
            <a:endParaRPr lang="zh-CN" altLang="en-US" dirty="0">
              <a:solidFill>
                <a:schemeClr val="tx1"/>
              </a:solidFill>
            </a:endParaRPr>
          </a:p>
        </p:txBody>
      </p:sp>
      <p:sp>
        <p:nvSpPr>
          <p:cNvPr id="7" name="矩形 6"/>
          <p:cNvSpPr/>
          <p:nvPr/>
        </p:nvSpPr>
        <p:spPr>
          <a:xfrm>
            <a:off x="467544" y="5517232"/>
            <a:ext cx="8208912"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latin typeface="+mn-ea"/>
              </a:rPr>
              <a:t>脑成像：</a:t>
            </a:r>
            <a:r>
              <a:rPr lang="zh-CN" altLang="en-US" dirty="0" smtClean="0">
                <a:solidFill>
                  <a:schemeClr val="tx1"/>
                </a:solidFill>
              </a:rPr>
              <a:t>结构像、功能像等，捕捉不同阶段的情侣对愉快与悲伤照片</a:t>
            </a:r>
          </a:p>
          <a:p>
            <a:r>
              <a:rPr lang="zh-CN" altLang="en-US" dirty="0" smtClean="0">
                <a:solidFill>
                  <a:schemeClr val="tx1"/>
                </a:solidFill>
              </a:rPr>
              <a:t>愉快与悲伤照片引发的脑激活区域不同，或激活强度不同，功能链接有何不同。</a:t>
            </a:r>
            <a:endParaRPr lang="zh-CN" altLang="en-US" dirty="0">
              <a:solidFill>
                <a:schemeClr val="tx1"/>
              </a:solidFill>
            </a:endParaRPr>
          </a:p>
        </p:txBody>
      </p:sp>
    </p:spTree>
    <p:extLst>
      <p:ext uri="{BB962C8B-B14F-4D97-AF65-F5344CB8AC3E}">
        <p14:creationId xmlns:p14="http://schemas.microsoft.com/office/powerpoint/2010/main" val="53063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注意事项</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539552" y="1700808"/>
            <a:ext cx="8136904"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latin typeface="+mn-ea"/>
              </a:rPr>
              <a:t>如何划分不同阶段的情侣？量表测试，自我主观报告</a:t>
            </a:r>
            <a:endParaRPr lang="zh-CN" altLang="en-US" sz="2400" dirty="0">
              <a:solidFill>
                <a:schemeClr val="tx1"/>
              </a:solidFill>
              <a:latin typeface="+mn-ea"/>
            </a:endParaRPr>
          </a:p>
        </p:txBody>
      </p:sp>
      <p:sp>
        <p:nvSpPr>
          <p:cNvPr id="5" name="矩形 4"/>
          <p:cNvSpPr/>
          <p:nvPr/>
        </p:nvSpPr>
        <p:spPr>
          <a:xfrm>
            <a:off x="539552" y="3140968"/>
            <a:ext cx="8136904"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选择哪一种实验设备</a:t>
            </a:r>
            <a:r>
              <a:rPr lang="en-US" altLang="zh-CN" sz="2400" dirty="0" smtClean="0">
                <a:solidFill>
                  <a:schemeClr val="tx1"/>
                </a:solidFill>
              </a:rPr>
              <a:t>? </a:t>
            </a:r>
            <a:r>
              <a:rPr lang="zh-CN" altLang="en-US" sz="2400" dirty="0" smtClean="0">
                <a:solidFill>
                  <a:schemeClr val="tx1"/>
                </a:solidFill>
              </a:rPr>
              <a:t>根据实际需要，选择合适的设备</a:t>
            </a:r>
            <a:endParaRPr lang="zh-CN" altLang="en-US" sz="2400" dirty="0">
              <a:solidFill>
                <a:schemeClr val="tx1"/>
              </a:solidFill>
            </a:endParaRPr>
          </a:p>
        </p:txBody>
      </p:sp>
      <p:sp>
        <p:nvSpPr>
          <p:cNvPr id="6" name="矩形 5"/>
          <p:cNvSpPr/>
          <p:nvPr/>
        </p:nvSpPr>
        <p:spPr>
          <a:xfrm>
            <a:off x="539552" y="4725144"/>
            <a:ext cx="8136904"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如何设计合理的实验程序？根据选择的实验设备，设计相应的实验程序</a:t>
            </a:r>
            <a:endParaRPr lang="zh-CN" altLang="en-US" sz="2400" dirty="0">
              <a:solidFill>
                <a:schemeClr val="tx1"/>
              </a:solidFill>
            </a:endParaRPr>
          </a:p>
        </p:txBody>
      </p:sp>
    </p:spTree>
    <p:extLst>
      <p:ext uri="{BB962C8B-B14F-4D97-AF65-F5344CB8AC3E}">
        <p14:creationId xmlns:p14="http://schemas.microsoft.com/office/powerpoint/2010/main" val="179464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结果预期</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555891" y="1700808"/>
            <a:ext cx="8136904" cy="14401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latin typeface="+mn-ea"/>
              </a:rPr>
              <a:t>不同恋爱阶段的情侣对愉快与悲伤照片的反应不同</a:t>
            </a:r>
            <a:r>
              <a:rPr lang="zh-CN" altLang="en-US" sz="2400" dirty="0" smtClean="0">
                <a:solidFill>
                  <a:schemeClr val="tx1"/>
                </a:solidFill>
                <a:latin typeface="+mn-ea"/>
              </a:rPr>
              <a:t>（生理反应、脑电反应、眼动和脑成像），这说明亲密关系的发展具有阶段性，并且会受到不同表情照片的影响，这两个结果均有相应的认知和神经基础的支持。</a:t>
            </a:r>
            <a:endParaRPr lang="en-US" altLang="zh-CN" sz="2400" dirty="0" smtClean="0">
              <a:solidFill>
                <a:schemeClr val="tx1"/>
              </a:solidFill>
              <a:latin typeface="+mn-ea"/>
            </a:endParaRPr>
          </a:p>
        </p:txBody>
      </p:sp>
      <p:sp>
        <p:nvSpPr>
          <p:cNvPr id="5" name="矩形 4"/>
          <p:cNvSpPr/>
          <p:nvPr/>
        </p:nvSpPr>
        <p:spPr>
          <a:xfrm>
            <a:off x="555891" y="3933056"/>
            <a:ext cx="8136904" cy="115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rPr>
              <a:t>支持情绪的社会功能：</a:t>
            </a:r>
            <a:r>
              <a:rPr lang="zh-CN" altLang="en-US" sz="2400" dirty="0" smtClean="0">
                <a:solidFill>
                  <a:schemeClr val="tx1"/>
                </a:solidFill>
              </a:rPr>
              <a:t>基本的情绪状态，比如开心和伤心，会产生不同的自动反应模式，这会影响到我们的行为、生理和认知加工。</a:t>
            </a:r>
            <a:endParaRPr lang="zh-CN" altLang="en-US" sz="2400" dirty="0">
              <a:solidFill>
                <a:schemeClr val="tx1"/>
              </a:solidFill>
            </a:endParaRPr>
          </a:p>
        </p:txBody>
      </p:sp>
    </p:spTree>
    <p:extLst>
      <p:ext uri="{BB962C8B-B14F-4D97-AF65-F5344CB8AC3E}">
        <p14:creationId xmlns:p14="http://schemas.microsoft.com/office/powerpoint/2010/main" val="288115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539552" y="1628800"/>
            <a:ext cx="8064896" cy="1368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0000B0"/>
                </a:solidFill>
              </a:rPr>
              <a:t>情绪是可以传染</a:t>
            </a:r>
            <a:r>
              <a:rPr lang="zh-CN" altLang="en-US" sz="2400" b="1" dirty="0" smtClean="0">
                <a:solidFill>
                  <a:srgbClr val="0000B0"/>
                </a:solidFill>
              </a:rPr>
              <a:t>的</a:t>
            </a:r>
            <a:r>
              <a:rPr lang="zh-CN" altLang="en-US" sz="2400" b="1" dirty="0">
                <a:solidFill>
                  <a:srgbClr val="0000B0"/>
                </a:solidFill>
              </a:rPr>
              <a:t>：</a:t>
            </a:r>
            <a:r>
              <a:rPr lang="zh-CN" altLang="en-US" dirty="0" smtClean="0">
                <a:solidFill>
                  <a:schemeClr val="tx1"/>
                </a:solidFill>
              </a:rPr>
              <a:t>看</a:t>
            </a:r>
            <a:r>
              <a:rPr lang="zh-CN" altLang="en-US" dirty="0">
                <a:solidFill>
                  <a:schemeClr val="tx1"/>
                </a:solidFill>
              </a:rPr>
              <a:t>照片里的人在笑，人也会无意识的发出笑的动作。那么经常看伴侣笑的照片，不知不觉的跟着笑，和伴侣的关系自然会得到提高。</a:t>
            </a:r>
          </a:p>
        </p:txBody>
      </p:sp>
      <p:sp>
        <p:nvSpPr>
          <p:cNvPr id="5" name="矩形 4"/>
          <p:cNvSpPr/>
          <p:nvPr/>
        </p:nvSpPr>
        <p:spPr>
          <a:xfrm>
            <a:off x="539552" y="3501008"/>
            <a:ext cx="8064896" cy="1368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solidFill>
                  <a:schemeClr val="tx1"/>
                </a:solidFill>
                <a:latin typeface="+mn-ea"/>
              </a:rPr>
              <a:t>实验二：如何利用表情的相关知识构建美好的亲密关系？</a:t>
            </a:r>
            <a:endParaRPr lang="zh-CN" altLang="en-US" sz="2800" b="1" dirty="0">
              <a:solidFill>
                <a:schemeClr val="tx1"/>
              </a:solidFill>
              <a:latin typeface="+mn-ea"/>
            </a:endParaRPr>
          </a:p>
        </p:txBody>
      </p:sp>
    </p:spTree>
    <p:extLst>
      <p:ext uri="{BB962C8B-B14F-4D97-AF65-F5344CB8AC3E}">
        <p14:creationId xmlns:p14="http://schemas.microsoft.com/office/powerpoint/2010/main" val="408177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mn-ea"/>
                <a:ea typeface="+mn-ea"/>
              </a:rPr>
              <a:t>愉快表情照片</a:t>
            </a:r>
            <a:r>
              <a:rPr lang="en-US" altLang="zh-CN" sz="3200" b="1" dirty="0" smtClean="0">
                <a:latin typeface="+mn-ea"/>
                <a:ea typeface="+mn-ea"/>
              </a:rPr>
              <a:t>vs. </a:t>
            </a:r>
            <a:r>
              <a:rPr lang="zh-CN" altLang="en-US" sz="3200" b="1" dirty="0" smtClean="0">
                <a:latin typeface="+mn-ea"/>
                <a:ea typeface="+mn-ea"/>
              </a:rPr>
              <a:t>悲伤表情照片 </a:t>
            </a:r>
            <a:r>
              <a:rPr lang="en-US" altLang="zh-CN" sz="3200" b="1" dirty="0" smtClean="0">
                <a:latin typeface="+mn-ea"/>
                <a:ea typeface="+mn-ea"/>
              </a:rPr>
              <a:t/>
            </a:r>
            <a:br>
              <a:rPr lang="en-US" altLang="zh-CN" sz="3200" b="1" dirty="0" smtClean="0">
                <a:latin typeface="+mn-ea"/>
                <a:ea typeface="+mn-ea"/>
              </a:rPr>
            </a:br>
            <a:r>
              <a:rPr lang="zh-CN" altLang="en-US" sz="3200" b="1" dirty="0">
                <a:latin typeface="+mn-ea"/>
                <a:ea typeface="+mn-ea"/>
              </a:rPr>
              <a:t>单</a:t>
            </a:r>
            <a:r>
              <a:rPr lang="zh-CN" altLang="en-US" sz="3200" b="1" dirty="0" smtClean="0">
                <a:latin typeface="+mn-ea"/>
                <a:ea typeface="+mn-ea"/>
              </a:rPr>
              <a:t>因素被试间实验设计</a:t>
            </a:r>
            <a:endParaRPr lang="zh-CN" altLang="en-US" sz="3200" b="1" dirty="0">
              <a:latin typeface="+mn-ea"/>
              <a:ea typeface="+mn-ea"/>
            </a:endParaRPr>
          </a:p>
        </p:txBody>
      </p:sp>
      <p:sp>
        <p:nvSpPr>
          <p:cNvPr id="4" name="矩形 3"/>
          <p:cNvSpPr/>
          <p:nvPr/>
        </p:nvSpPr>
        <p:spPr>
          <a:xfrm>
            <a:off x="467544" y="1628800"/>
            <a:ext cx="8280920"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0000B0"/>
                </a:solidFill>
                <a:latin typeface="+mn-ea"/>
              </a:rPr>
              <a:t>被试：</a:t>
            </a:r>
            <a:r>
              <a:rPr lang="zh-CN" altLang="en-US" sz="2400" dirty="0" smtClean="0">
                <a:solidFill>
                  <a:schemeClr val="tx1"/>
                </a:solidFill>
                <a:latin typeface="+mn-ea"/>
              </a:rPr>
              <a:t>分手两周的情侣，随机分成两组</a:t>
            </a:r>
            <a:endParaRPr lang="en-US" altLang="zh-CN" sz="2400" dirty="0" smtClean="0">
              <a:solidFill>
                <a:schemeClr val="tx1"/>
              </a:solidFill>
              <a:latin typeface="+mn-ea"/>
            </a:endParaRPr>
          </a:p>
          <a:p>
            <a:endParaRPr lang="zh-CN" altLang="en-US" dirty="0">
              <a:solidFill>
                <a:schemeClr val="tx1"/>
              </a:solidFill>
              <a:latin typeface="+mn-ea"/>
            </a:endParaRPr>
          </a:p>
        </p:txBody>
      </p:sp>
      <p:sp>
        <p:nvSpPr>
          <p:cNvPr id="5" name="矩形 4"/>
          <p:cNvSpPr/>
          <p:nvPr/>
        </p:nvSpPr>
        <p:spPr>
          <a:xfrm>
            <a:off x="467544" y="3645024"/>
            <a:ext cx="8280920"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latin typeface="+mn-ea"/>
              </a:rPr>
              <a:t>一组分手情侣观看彼此愉快表情的照片。。。天</a:t>
            </a:r>
            <a:endParaRPr lang="en-US" altLang="zh-CN" sz="2400" dirty="0" smtClean="0">
              <a:solidFill>
                <a:schemeClr val="tx1"/>
              </a:solidFill>
              <a:latin typeface="+mn-ea"/>
            </a:endParaRPr>
          </a:p>
          <a:p>
            <a:pPr algn="ctr"/>
            <a:r>
              <a:rPr lang="zh-CN" altLang="en-US" sz="2400" dirty="0">
                <a:solidFill>
                  <a:schemeClr val="tx1"/>
                </a:solidFill>
                <a:latin typeface="+mn-ea"/>
              </a:rPr>
              <a:t>一</a:t>
            </a:r>
            <a:r>
              <a:rPr lang="zh-CN" altLang="en-US" sz="2400" dirty="0" smtClean="0">
                <a:solidFill>
                  <a:schemeClr val="tx1"/>
                </a:solidFill>
                <a:latin typeface="+mn-ea"/>
              </a:rPr>
              <a:t>组分手情侣观看彼此悲伤表情的照片。。。天</a:t>
            </a:r>
            <a:endParaRPr lang="en-US" altLang="zh-CN" sz="2400" dirty="0" smtClean="0">
              <a:solidFill>
                <a:schemeClr val="tx1"/>
              </a:solidFill>
              <a:latin typeface="+mn-ea"/>
            </a:endParaRPr>
          </a:p>
        </p:txBody>
      </p:sp>
      <p:sp>
        <p:nvSpPr>
          <p:cNvPr id="6" name="矩形 5"/>
          <p:cNvSpPr/>
          <p:nvPr/>
        </p:nvSpPr>
        <p:spPr>
          <a:xfrm>
            <a:off x="460354" y="2564904"/>
            <a:ext cx="8280920"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0000B0"/>
                </a:solidFill>
                <a:latin typeface="+mn-ea"/>
              </a:rPr>
              <a:t>前</a:t>
            </a:r>
            <a:r>
              <a:rPr lang="zh-CN" altLang="en-US" sz="2400" b="1" dirty="0" smtClean="0">
                <a:solidFill>
                  <a:srgbClr val="0000B0"/>
                </a:solidFill>
                <a:latin typeface="+mn-ea"/>
              </a:rPr>
              <a:t>测</a:t>
            </a:r>
            <a:r>
              <a:rPr lang="en-US" altLang="zh-CN" sz="2400" dirty="0" smtClean="0">
                <a:solidFill>
                  <a:schemeClr val="tx1"/>
                </a:solidFill>
                <a:latin typeface="+mn-ea"/>
              </a:rPr>
              <a:t>-</a:t>
            </a:r>
            <a:r>
              <a:rPr lang="zh-CN" altLang="en-US" sz="2400" dirty="0" smtClean="0">
                <a:solidFill>
                  <a:schemeClr val="tx1"/>
                </a:solidFill>
                <a:latin typeface="+mn-ea"/>
              </a:rPr>
              <a:t>看照片，并且给对方打分</a:t>
            </a:r>
            <a:endParaRPr lang="en-US" altLang="zh-CN" sz="2400" dirty="0" smtClean="0">
              <a:solidFill>
                <a:schemeClr val="tx1"/>
              </a:solidFill>
              <a:latin typeface="+mn-ea"/>
            </a:endParaRPr>
          </a:p>
        </p:txBody>
      </p:sp>
      <p:sp>
        <p:nvSpPr>
          <p:cNvPr id="7" name="内容占位符 6"/>
          <p:cNvSpPr>
            <a:spLocks noGrp="1"/>
          </p:cNvSpPr>
          <p:nvPr>
            <p:ph idx="1"/>
          </p:nvPr>
        </p:nvSpPr>
        <p:spPr>
          <a:xfrm>
            <a:off x="457200" y="5085184"/>
            <a:ext cx="8229600" cy="7529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zh-CN" altLang="en-US" sz="2400" b="1" dirty="0" smtClean="0">
                <a:solidFill>
                  <a:srgbClr val="0000B0"/>
                </a:solidFill>
                <a:latin typeface="+mn-ea"/>
              </a:rPr>
              <a:t>后测</a:t>
            </a:r>
            <a:r>
              <a:rPr lang="en-US" altLang="zh-CN" sz="2400" dirty="0" smtClean="0">
                <a:solidFill>
                  <a:schemeClr val="tx1"/>
                </a:solidFill>
                <a:latin typeface="+mn-ea"/>
              </a:rPr>
              <a:t>-</a:t>
            </a:r>
            <a:r>
              <a:rPr lang="zh-CN" altLang="en-US" sz="2400" dirty="0" smtClean="0">
                <a:solidFill>
                  <a:schemeClr val="tx1"/>
                </a:solidFill>
                <a:latin typeface="+mn-ea"/>
              </a:rPr>
              <a:t>看照片，并且给对方打分</a:t>
            </a:r>
            <a:endParaRPr lang="en-US" altLang="zh-CN" sz="2400" dirty="0" smtClean="0">
              <a:solidFill>
                <a:schemeClr val="tx1"/>
              </a:solidFill>
              <a:latin typeface="+mn-ea"/>
            </a:endParaRPr>
          </a:p>
        </p:txBody>
      </p:sp>
    </p:spTree>
    <p:extLst>
      <p:ext uri="{BB962C8B-B14F-4D97-AF65-F5344CB8AC3E}">
        <p14:creationId xmlns:p14="http://schemas.microsoft.com/office/powerpoint/2010/main" val="128625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1844824"/>
            <a:ext cx="8136904" cy="2808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rPr>
              <a:t>实验设备，</a:t>
            </a:r>
            <a:endParaRPr lang="en-US" altLang="zh-CN" sz="2800" b="1" dirty="0" smtClean="0">
              <a:solidFill>
                <a:schemeClr val="tx1"/>
              </a:solidFill>
            </a:endParaRPr>
          </a:p>
          <a:p>
            <a:pPr algn="ctr"/>
            <a:r>
              <a:rPr lang="zh-CN" altLang="en-US" sz="2800" b="1" dirty="0" smtClean="0">
                <a:solidFill>
                  <a:schemeClr val="tx1"/>
                </a:solidFill>
              </a:rPr>
              <a:t>注意事项，</a:t>
            </a:r>
            <a:endParaRPr lang="en-US" altLang="zh-CN" sz="2800" b="1" dirty="0" smtClean="0">
              <a:solidFill>
                <a:schemeClr val="tx1"/>
              </a:solidFill>
            </a:endParaRPr>
          </a:p>
          <a:p>
            <a:pPr algn="ctr"/>
            <a:r>
              <a:rPr lang="zh-CN" altLang="en-US" sz="2800" b="1" dirty="0" smtClean="0">
                <a:solidFill>
                  <a:schemeClr val="tx1"/>
                </a:solidFill>
              </a:rPr>
              <a:t>统计方法同实验一。</a:t>
            </a:r>
            <a:endParaRPr lang="zh-CN" altLang="en-US" sz="2800" b="1" dirty="0">
              <a:solidFill>
                <a:schemeClr val="tx1"/>
              </a:solidFill>
            </a:endParaRPr>
          </a:p>
        </p:txBody>
      </p:sp>
    </p:spTree>
    <p:extLst>
      <p:ext uri="{BB962C8B-B14F-4D97-AF65-F5344CB8AC3E}">
        <p14:creationId xmlns:p14="http://schemas.microsoft.com/office/powerpoint/2010/main" val="24490167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结果预期</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1628800"/>
            <a:ext cx="8208912" cy="1368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观看愉快照片的分手情侣，前后测给彼此的打分差异较大，并引发了</a:t>
            </a:r>
            <a:r>
              <a:rPr lang="zh-CN" altLang="en-US" sz="2400" dirty="0" smtClean="0">
                <a:solidFill>
                  <a:schemeClr val="tx1"/>
                </a:solidFill>
                <a:latin typeface="+mn-ea"/>
              </a:rPr>
              <a:t>相应的认知和神经基础的变化。</a:t>
            </a:r>
            <a:endParaRPr lang="en-US" altLang="zh-CN" sz="2400" dirty="0" smtClean="0">
              <a:solidFill>
                <a:schemeClr val="tx1"/>
              </a:solidFill>
              <a:latin typeface="+mn-ea"/>
            </a:endParaRPr>
          </a:p>
          <a:p>
            <a:pPr algn="ctr"/>
            <a:r>
              <a:rPr lang="zh-CN" altLang="en-US" sz="2400" dirty="0" smtClean="0">
                <a:solidFill>
                  <a:schemeClr val="tx1"/>
                </a:solidFill>
              </a:rPr>
              <a:t>观看悲伤照片的分手情侣，前后测给彼此的打分差异较小，</a:t>
            </a:r>
            <a:endParaRPr lang="en-US" altLang="zh-CN" sz="2400" dirty="0" smtClean="0">
              <a:solidFill>
                <a:schemeClr val="tx1"/>
              </a:solidFill>
            </a:endParaRPr>
          </a:p>
          <a:p>
            <a:pPr algn="ctr"/>
            <a:r>
              <a:rPr lang="zh-CN" altLang="en-US" sz="2400" dirty="0" smtClean="0">
                <a:solidFill>
                  <a:schemeClr val="tx1"/>
                </a:solidFill>
              </a:rPr>
              <a:t>并引发了</a:t>
            </a:r>
            <a:r>
              <a:rPr lang="zh-CN" altLang="en-US" sz="2400" dirty="0" smtClean="0">
                <a:solidFill>
                  <a:schemeClr val="tx1"/>
                </a:solidFill>
                <a:latin typeface="+mn-ea"/>
              </a:rPr>
              <a:t>相应的认知和神经基础的变化</a:t>
            </a:r>
            <a:r>
              <a:rPr lang="zh-CN" altLang="en-US" sz="2400" dirty="0" smtClean="0">
                <a:solidFill>
                  <a:schemeClr val="tx1"/>
                </a:solidFill>
              </a:rPr>
              <a:t>。</a:t>
            </a:r>
            <a:endParaRPr lang="zh-CN" altLang="en-US" sz="2400" dirty="0">
              <a:solidFill>
                <a:schemeClr val="tx1"/>
              </a:solidFill>
            </a:endParaRPr>
          </a:p>
        </p:txBody>
      </p:sp>
      <p:sp>
        <p:nvSpPr>
          <p:cNvPr id="5" name="矩形 4"/>
          <p:cNvSpPr/>
          <p:nvPr/>
        </p:nvSpPr>
        <p:spPr>
          <a:xfrm>
            <a:off x="467544" y="4005064"/>
            <a:ext cx="8208912" cy="1368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rgbClr val="0000B0"/>
                </a:solidFill>
              </a:rPr>
              <a:t>支持情绪的社会功能：</a:t>
            </a:r>
            <a:r>
              <a:rPr lang="zh-CN" altLang="en-US" sz="2400" dirty="0" smtClean="0">
                <a:solidFill>
                  <a:schemeClr val="tx1"/>
                </a:solidFill>
              </a:rPr>
              <a:t>基本的情绪状态，比如开心和伤心，会产生不同的自动反应模式，这会影响到我们的行为、生理和认知加工，并最终影响到人生中重大的生活事件，比如亲密关系。</a:t>
            </a:r>
            <a:endParaRPr lang="zh-CN" altLang="en-US" sz="2400" dirty="0">
              <a:solidFill>
                <a:schemeClr val="tx1"/>
              </a:solidFill>
            </a:endParaRPr>
          </a:p>
        </p:txBody>
      </p:sp>
    </p:spTree>
    <p:extLst>
      <p:ext uri="{BB962C8B-B14F-4D97-AF65-F5344CB8AC3E}">
        <p14:creationId xmlns:p14="http://schemas.microsoft.com/office/powerpoint/2010/main" val="107669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实验三：推广研究</a:t>
            </a:r>
            <a:endParaRPr lang="zh-CN" altLang="en-US" sz="3200" b="1" dirty="0"/>
          </a:p>
        </p:txBody>
      </p:sp>
      <p:sp>
        <p:nvSpPr>
          <p:cNvPr id="4" name="矩形 3"/>
          <p:cNvSpPr/>
          <p:nvPr/>
        </p:nvSpPr>
        <p:spPr>
          <a:xfrm>
            <a:off x="467544" y="1772816"/>
            <a:ext cx="8208912" cy="115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亲密关系不和睦的夫妻，每天早中晚观看彼此愉快表情的照片，并每天回家后对彼此微笑，打招呼等传达积极的情绪。这些要求被试都记录下具体的次数。</a:t>
            </a:r>
            <a:endParaRPr lang="zh-CN" altLang="en-US" sz="2400" dirty="0">
              <a:solidFill>
                <a:schemeClr val="tx1"/>
              </a:solidFill>
            </a:endParaRPr>
          </a:p>
        </p:txBody>
      </p:sp>
      <p:sp>
        <p:nvSpPr>
          <p:cNvPr id="5" name="矩形 4"/>
          <p:cNvSpPr/>
          <p:nvPr/>
        </p:nvSpPr>
        <p:spPr>
          <a:xfrm>
            <a:off x="467544" y="3284984"/>
            <a:ext cx="820891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实验组执行此行动三个月，</a:t>
            </a:r>
            <a:endParaRPr lang="en-US" altLang="zh-CN" sz="2400" dirty="0" smtClean="0">
              <a:solidFill>
                <a:schemeClr val="tx1"/>
              </a:solidFill>
            </a:endParaRPr>
          </a:p>
          <a:p>
            <a:pPr algn="ctr"/>
            <a:r>
              <a:rPr lang="zh-CN" altLang="en-US" sz="2400" dirty="0" smtClean="0">
                <a:solidFill>
                  <a:schemeClr val="tx1"/>
                </a:solidFill>
              </a:rPr>
              <a:t>控制组则没有任何干预。</a:t>
            </a:r>
            <a:endParaRPr lang="zh-CN" altLang="en-US" sz="2400" dirty="0">
              <a:solidFill>
                <a:schemeClr val="tx1"/>
              </a:solidFill>
            </a:endParaRPr>
          </a:p>
        </p:txBody>
      </p:sp>
      <p:sp>
        <p:nvSpPr>
          <p:cNvPr id="6" name="矩形 5"/>
          <p:cNvSpPr/>
          <p:nvPr/>
        </p:nvSpPr>
        <p:spPr>
          <a:xfrm>
            <a:off x="467544" y="4509120"/>
            <a:ext cx="820891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对比三个月前后实验组和控制组夫妻吵架的次数、彼此评价的分数等，以及一些生理指标，如血糖浓度、内分泌情况和生病次数等。</a:t>
            </a:r>
            <a:endParaRPr lang="zh-CN" altLang="en-US" sz="2400" dirty="0">
              <a:solidFill>
                <a:schemeClr val="tx1"/>
              </a:solidFill>
            </a:endParaRPr>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159754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结果预期</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539552" y="1844824"/>
            <a:ext cx="8136904" cy="1296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实验组夫妻的亲密关系变得和睦，</a:t>
            </a:r>
            <a:endParaRPr lang="en-US" altLang="zh-CN" sz="2400" dirty="0" smtClean="0">
              <a:solidFill>
                <a:schemeClr val="tx1"/>
              </a:solidFill>
            </a:endParaRPr>
          </a:p>
          <a:p>
            <a:pPr algn="ctr"/>
            <a:r>
              <a:rPr lang="zh-CN" altLang="en-US" sz="2400" dirty="0" smtClean="0">
                <a:solidFill>
                  <a:schemeClr val="tx1"/>
                </a:solidFill>
              </a:rPr>
              <a:t>控制组则更糟或无改变。</a:t>
            </a:r>
            <a:endParaRPr lang="zh-CN" altLang="en-US" sz="2400" dirty="0">
              <a:solidFill>
                <a:schemeClr val="tx1"/>
              </a:solidFill>
            </a:endParaRPr>
          </a:p>
        </p:txBody>
      </p:sp>
      <p:sp>
        <p:nvSpPr>
          <p:cNvPr id="5" name="矩形 4"/>
          <p:cNvSpPr/>
          <p:nvPr/>
        </p:nvSpPr>
        <p:spPr>
          <a:xfrm>
            <a:off x="539552" y="4077072"/>
            <a:ext cx="8136904" cy="12241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0000B0"/>
                </a:solidFill>
              </a:rPr>
              <a:t>应用</a:t>
            </a:r>
            <a:r>
              <a:rPr lang="zh-CN" altLang="en-US" b="1" dirty="0" smtClean="0">
                <a:solidFill>
                  <a:srgbClr val="0000B0"/>
                </a:solidFill>
              </a:rPr>
              <a:t>情绪的社会功能：</a:t>
            </a:r>
            <a:r>
              <a:rPr lang="zh-CN" altLang="en-US" sz="2400" dirty="0" smtClean="0">
                <a:solidFill>
                  <a:schemeClr val="tx1"/>
                </a:solidFill>
              </a:rPr>
              <a:t>基本的情绪状态，比如开心和伤心，会产生不同的自动反应模式，这会影响到我们的行为、生理和认知加工，并最终影响到人生中重大的生活事件，比如亲密关系。</a:t>
            </a:r>
            <a:endParaRPr lang="zh-CN" altLang="en-US" sz="2400" dirty="0">
              <a:solidFill>
                <a:schemeClr val="tx1"/>
              </a:solidFill>
            </a:endParaRPr>
          </a:p>
        </p:txBody>
      </p:sp>
    </p:spTree>
    <p:extLst>
      <p:ext uri="{BB962C8B-B14F-4D97-AF65-F5344CB8AC3E}">
        <p14:creationId xmlns:p14="http://schemas.microsoft.com/office/powerpoint/2010/main" val="33661925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467544" y="2708920"/>
            <a:ext cx="8208912" cy="1584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001E0E"/>
                </a:solidFill>
              </a:rPr>
              <a:t>以上实验设计在细节上存在一些问题，</a:t>
            </a:r>
            <a:endParaRPr lang="en-US" altLang="zh-CN" sz="2400" b="1" dirty="0" smtClean="0">
              <a:solidFill>
                <a:srgbClr val="001E0E"/>
              </a:solidFill>
            </a:endParaRPr>
          </a:p>
          <a:p>
            <a:pPr algn="ctr"/>
            <a:r>
              <a:rPr lang="zh-CN" altLang="en-US" sz="2400" b="1" dirty="0" smtClean="0">
                <a:solidFill>
                  <a:srgbClr val="001E0E"/>
                </a:solidFill>
              </a:rPr>
              <a:t>需要我们静下心来，</a:t>
            </a:r>
            <a:endParaRPr lang="en-US" altLang="zh-CN" sz="2400" b="1" dirty="0" smtClean="0">
              <a:solidFill>
                <a:srgbClr val="001E0E"/>
              </a:solidFill>
            </a:endParaRPr>
          </a:p>
          <a:p>
            <a:pPr algn="ctr"/>
            <a:r>
              <a:rPr lang="zh-CN" altLang="en-US" sz="2400" b="1" dirty="0" smtClean="0">
                <a:solidFill>
                  <a:srgbClr val="001E0E"/>
                </a:solidFill>
              </a:rPr>
              <a:t>阅读大量的相关文献！</a:t>
            </a:r>
            <a:endParaRPr lang="zh-CN" altLang="en-US" sz="2400" b="1" dirty="0">
              <a:solidFill>
                <a:srgbClr val="001E0E"/>
              </a:solidFill>
            </a:endParaRPr>
          </a:p>
        </p:txBody>
      </p:sp>
    </p:spTree>
    <p:extLst>
      <p:ext uri="{BB962C8B-B14F-4D97-AF65-F5344CB8AC3E}">
        <p14:creationId xmlns:p14="http://schemas.microsoft.com/office/powerpoint/2010/main" val="4535029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t>总结</a:t>
            </a:r>
            <a:endParaRPr lang="zh-CN" altLang="en-US" sz="3200" b="1" dirty="0"/>
          </a:p>
        </p:txBody>
      </p:sp>
      <p:sp>
        <p:nvSpPr>
          <p:cNvPr id="3" name="内容占位符 2"/>
          <p:cNvSpPr>
            <a:spLocks noGrp="1"/>
          </p:cNvSpPr>
          <p:nvPr>
            <p:ph idx="1"/>
          </p:nvPr>
        </p:nvSpPr>
        <p:spPr/>
        <p:txBody>
          <a:bodyPr/>
          <a:lstStyle/>
          <a:p>
            <a:endParaRPr lang="zh-CN" altLang="en-US" dirty="0"/>
          </a:p>
        </p:txBody>
      </p:sp>
      <p:sp>
        <p:nvSpPr>
          <p:cNvPr id="4" name="矩形 3"/>
          <p:cNvSpPr/>
          <p:nvPr/>
        </p:nvSpPr>
        <p:spPr>
          <a:xfrm>
            <a:off x="2051720" y="1700808"/>
            <a:ext cx="4104456"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已有的质性研究</a:t>
            </a:r>
            <a:endParaRPr lang="zh-CN" altLang="en-US" sz="2400" b="1" dirty="0">
              <a:solidFill>
                <a:schemeClr val="tx1"/>
              </a:solidFill>
            </a:endParaRPr>
          </a:p>
        </p:txBody>
      </p:sp>
      <p:sp>
        <p:nvSpPr>
          <p:cNvPr id="5" name="矩形 4"/>
          <p:cNvSpPr/>
          <p:nvPr/>
        </p:nvSpPr>
        <p:spPr>
          <a:xfrm>
            <a:off x="2051720" y="3284984"/>
            <a:ext cx="424847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进行量化研究</a:t>
            </a:r>
            <a:endParaRPr lang="zh-CN" altLang="en-US" sz="2400" b="1" dirty="0">
              <a:solidFill>
                <a:schemeClr val="tx1"/>
              </a:solidFill>
            </a:endParaRPr>
          </a:p>
        </p:txBody>
      </p:sp>
      <p:sp>
        <p:nvSpPr>
          <p:cNvPr id="6" name="矩形 5"/>
          <p:cNvSpPr/>
          <p:nvPr/>
        </p:nvSpPr>
        <p:spPr>
          <a:xfrm>
            <a:off x="2051720" y="4869160"/>
            <a:ext cx="4248472"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回到质性研究</a:t>
            </a:r>
            <a:endParaRPr lang="zh-CN" altLang="en-US" sz="2400" b="1" dirty="0">
              <a:solidFill>
                <a:schemeClr val="tx1"/>
              </a:solidFill>
            </a:endParaRPr>
          </a:p>
        </p:txBody>
      </p:sp>
      <p:sp>
        <p:nvSpPr>
          <p:cNvPr id="7" name="下箭头 6"/>
          <p:cNvSpPr/>
          <p:nvPr/>
        </p:nvSpPr>
        <p:spPr>
          <a:xfrm>
            <a:off x="3779912" y="2708920"/>
            <a:ext cx="360040" cy="432048"/>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下箭头 8"/>
          <p:cNvSpPr/>
          <p:nvPr/>
        </p:nvSpPr>
        <p:spPr>
          <a:xfrm>
            <a:off x="3887924" y="4293096"/>
            <a:ext cx="324036" cy="432048"/>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7859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实验选题与设计</a:t>
            </a:r>
            <a:endParaRPr lang="zh-CN" altLang="en-US" dirty="0"/>
          </a:p>
        </p:txBody>
      </p:sp>
      <p:sp>
        <p:nvSpPr>
          <p:cNvPr id="4" name="矩形 3"/>
          <p:cNvSpPr/>
          <p:nvPr/>
        </p:nvSpPr>
        <p:spPr>
          <a:xfrm>
            <a:off x="467544" y="1628800"/>
            <a:ext cx="820891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根据生活经验或已有的研究确定所要研究的</a:t>
            </a:r>
            <a:r>
              <a:rPr lang="zh-CN" altLang="en-US" sz="2400" b="1" dirty="0" smtClean="0">
                <a:solidFill>
                  <a:srgbClr val="0000B0"/>
                </a:solidFill>
              </a:rPr>
              <a:t>一个主要问题</a:t>
            </a:r>
            <a:endParaRPr lang="zh-CN" altLang="en-US" sz="2400" b="1" dirty="0">
              <a:solidFill>
                <a:srgbClr val="0000B0"/>
              </a:solidFill>
            </a:endParaRPr>
          </a:p>
        </p:txBody>
      </p:sp>
      <p:sp>
        <p:nvSpPr>
          <p:cNvPr id="5" name="矩形 4"/>
          <p:cNvSpPr/>
          <p:nvPr/>
        </p:nvSpPr>
        <p:spPr>
          <a:xfrm>
            <a:off x="467544" y="3501008"/>
            <a:ext cx="820891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solidFill>
                  <a:schemeClr val="tx1"/>
                </a:solidFill>
              </a:rPr>
              <a:t>根据研究问题，</a:t>
            </a:r>
            <a:r>
              <a:rPr lang="zh-CN" altLang="en-US" sz="2400" dirty="0" smtClean="0">
                <a:solidFill>
                  <a:srgbClr val="0000B0"/>
                </a:solidFill>
              </a:rPr>
              <a:t>设计合理的实验</a:t>
            </a:r>
            <a:r>
              <a:rPr lang="zh-CN" altLang="en-US" sz="2400" dirty="0" smtClean="0">
                <a:solidFill>
                  <a:schemeClr val="tx1"/>
                </a:solidFill>
              </a:rPr>
              <a:t>，选择合适的仪器设备</a:t>
            </a:r>
            <a:endParaRPr lang="zh-CN" altLang="en-US" sz="2400" dirty="0">
              <a:solidFill>
                <a:schemeClr val="tx1"/>
              </a:solidFill>
            </a:endParaRPr>
          </a:p>
        </p:txBody>
      </p:sp>
      <p:sp>
        <p:nvSpPr>
          <p:cNvPr id="3" name="内容占位符 2"/>
          <p:cNvSpPr>
            <a:spLocks noGrp="1"/>
          </p:cNvSpPr>
          <p:nvPr>
            <p:ph idx="1"/>
          </p:nvPr>
        </p:nvSpPr>
        <p:spPr/>
        <p:txBody>
          <a:bodyPr/>
          <a:lstStyle/>
          <a:p>
            <a:endParaRPr lang="zh-CN" altLang="en-US"/>
          </a:p>
        </p:txBody>
      </p:sp>
    </p:spTree>
    <p:extLst>
      <p:ext uri="{BB962C8B-B14F-4D97-AF65-F5344CB8AC3E}">
        <p14:creationId xmlns:p14="http://schemas.microsoft.com/office/powerpoint/2010/main" val="278030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内容占位符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32240" y="5301208"/>
            <a:ext cx="1008112" cy="936104"/>
          </a:xfrm>
        </p:spPr>
      </p:pic>
      <p:sp>
        <p:nvSpPr>
          <p:cNvPr id="4" name="矩形 3"/>
          <p:cNvSpPr/>
          <p:nvPr/>
        </p:nvSpPr>
        <p:spPr>
          <a:xfrm>
            <a:off x="467544" y="2348880"/>
            <a:ext cx="8208912" cy="20162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rPr>
              <a:t>实验虐我千百遍，我待实验如初恋！</a:t>
            </a:r>
            <a:endParaRPr lang="zh-CN" altLang="en-US" sz="2800" b="1" dirty="0">
              <a:solidFill>
                <a:schemeClr val="tx1"/>
              </a:solidFill>
            </a:endParaRPr>
          </a:p>
        </p:txBody>
      </p:sp>
    </p:spTree>
    <p:extLst>
      <p:ext uri="{BB962C8B-B14F-4D97-AF65-F5344CB8AC3E}">
        <p14:creationId xmlns:p14="http://schemas.microsoft.com/office/powerpoint/2010/main" val="94329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7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750" decel="50000" fill="hold">
                                          <p:stCondLst>
                                            <p:cond delay="0"/>
                                          </p:stCondLst>
                                        </p:cTn>
                                        <p:tgtEl>
                                          <p:spTgt spid="5"/>
                                        </p:tgtEl>
                                        <p:attrNameLst>
                                          <p:attrName>ppt_x</p:attrName>
                                          <p:attrName>ppt_y</p:attrName>
                                        </p:attrNameLst>
                                      </p:cBhvr>
                                    </p:animMotion>
                                    <p:animEffect transition="in" filter="fade">
                                      <p:cBhvr>
                                        <p:cTn id="9"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SCI </a:t>
            </a:r>
            <a:r>
              <a:rPr lang="zh-CN" altLang="en-US" dirty="0" smtClean="0"/>
              <a:t>论文写作</a:t>
            </a:r>
            <a:endParaRPr lang="zh-CN" altLang="en-US" dirty="0"/>
          </a:p>
        </p:txBody>
      </p:sp>
      <p:sp>
        <p:nvSpPr>
          <p:cNvPr id="4" name="矩形 3"/>
          <p:cNvSpPr/>
          <p:nvPr/>
        </p:nvSpPr>
        <p:spPr>
          <a:xfrm>
            <a:off x="2123728" y="1700808"/>
            <a:ext cx="4752528"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b="1" dirty="0">
                <a:solidFill>
                  <a:schemeClr val="tx1"/>
                </a:solidFill>
              </a:rPr>
              <a:t>读</a:t>
            </a:r>
            <a:endParaRPr lang="zh-CN" altLang="en-US" sz="2800" b="1" dirty="0">
              <a:solidFill>
                <a:schemeClr val="tx1"/>
              </a:solidFill>
            </a:endParaRPr>
          </a:p>
        </p:txBody>
      </p:sp>
      <p:sp>
        <p:nvSpPr>
          <p:cNvPr id="5" name="矩形 4"/>
          <p:cNvSpPr/>
          <p:nvPr/>
        </p:nvSpPr>
        <p:spPr>
          <a:xfrm>
            <a:off x="2123728" y="3068960"/>
            <a:ext cx="4752528"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b="1" dirty="0">
                <a:solidFill>
                  <a:schemeClr val="tx1"/>
                </a:solidFill>
              </a:rPr>
              <a:t>写</a:t>
            </a:r>
            <a:endParaRPr lang="zh-CN" altLang="en-US" sz="2800" b="1" dirty="0">
              <a:solidFill>
                <a:schemeClr val="tx1"/>
              </a:solidFill>
            </a:endParaRPr>
          </a:p>
        </p:txBody>
      </p:sp>
      <p:sp>
        <p:nvSpPr>
          <p:cNvPr id="6" name="矩形 5"/>
          <p:cNvSpPr/>
          <p:nvPr/>
        </p:nvSpPr>
        <p:spPr>
          <a:xfrm>
            <a:off x="2123728" y="4437112"/>
            <a:ext cx="4896544"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b="1" dirty="0">
                <a:solidFill>
                  <a:schemeClr val="tx1"/>
                </a:solidFill>
              </a:rPr>
              <a:t>改</a:t>
            </a:r>
            <a:endParaRPr lang="zh-CN" altLang="en-US" sz="2800" b="1" dirty="0">
              <a:solidFill>
                <a:schemeClr val="tx1"/>
              </a:solidFill>
            </a:endParaRPr>
          </a:p>
        </p:txBody>
      </p:sp>
    </p:spTree>
    <p:extLst>
      <p:ext uri="{BB962C8B-B14F-4D97-AF65-F5344CB8AC3E}">
        <p14:creationId xmlns:p14="http://schemas.microsoft.com/office/powerpoint/2010/main" val="173509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读</a:t>
            </a:r>
            <a:endParaRPr lang="zh-CN" altLang="en-US" dirty="0"/>
          </a:p>
        </p:txBody>
      </p:sp>
      <p:sp>
        <p:nvSpPr>
          <p:cNvPr id="4" name="矩形 3"/>
          <p:cNvSpPr/>
          <p:nvPr/>
        </p:nvSpPr>
        <p:spPr>
          <a:xfrm>
            <a:off x="467544" y="1628800"/>
            <a:ext cx="8208912"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dirty="0" smtClean="0">
                <a:solidFill>
                  <a:schemeClr val="tx1"/>
                </a:solidFill>
              </a:rPr>
              <a:t>读</a:t>
            </a:r>
            <a:r>
              <a:rPr lang="zh-CN" altLang="zh-CN" sz="2400" dirty="0">
                <a:solidFill>
                  <a:schemeClr val="tx1"/>
                </a:solidFill>
              </a:rPr>
              <a:t>经典的专业基础论文、</a:t>
            </a:r>
            <a:r>
              <a:rPr lang="en-US" altLang="zh-CN" sz="2400" dirty="0" smtClean="0">
                <a:solidFill>
                  <a:schemeClr val="tx1"/>
                </a:solidFill>
              </a:rPr>
              <a:t>survey</a:t>
            </a:r>
            <a:r>
              <a:rPr lang="zh-CN" altLang="zh-CN" sz="2400" dirty="0" smtClean="0">
                <a:solidFill>
                  <a:schemeClr val="tx1"/>
                </a:solidFill>
              </a:rPr>
              <a:t>论文</a:t>
            </a:r>
            <a:endParaRPr lang="zh-CN" altLang="en-US" sz="2400" dirty="0">
              <a:solidFill>
                <a:schemeClr val="tx1"/>
              </a:solidFill>
            </a:endParaRPr>
          </a:p>
        </p:txBody>
      </p:sp>
      <p:sp>
        <p:nvSpPr>
          <p:cNvPr id="5" name="矩形 4"/>
          <p:cNvSpPr/>
          <p:nvPr/>
        </p:nvSpPr>
        <p:spPr>
          <a:xfrm>
            <a:off x="467544" y="2780928"/>
            <a:ext cx="8208912"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dirty="0" smtClean="0">
                <a:solidFill>
                  <a:schemeClr val="tx1"/>
                </a:solidFill>
              </a:rPr>
              <a:t>了解</a:t>
            </a:r>
            <a:r>
              <a:rPr lang="zh-CN" altLang="zh-CN" sz="2400" dirty="0">
                <a:solidFill>
                  <a:schemeClr val="tx1"/>
                </a:solidFill>
              </a:rPr>
              <a:t>世界上本专业领域的内容和发展</a:t>
            </a:r>
            <a:r>
              <a:rPr lang="zh-CN" altLang="zh-CN" sz="2400" dirty="0" smtClean="0">
                <a:solidFill>
                  <a:schemeClr val="tx1"/>
                </a:solidFill>
              </a:rPr>
              <a:t>情况</a:t>
            </a:r>
            <a:r>
              <a:rPr lang="zh-CN" altLang="en-US" sz="2400" dirty="0">
                <a:solidFill>
                  <a:schemeClr val="tx1"/>
                </a:solidFill>
              </a:rPr>
              <a:t>，</a:t>
            </a:r>
            <a:r>
              <a:rPr lang="zh-CN" altLang="zh-CN" sz="2400" dirty="0" smtClean="0">
                <a:solidFill>
                  <a:schemeClr val="tx1"/>
                </a:solidFill>
              </a:rPr>
              <a:t>产生</a:t>
            </a:r>
            <a:r>
              <a:rPr lang="zh-CN" altLang="zh-CN" sz="2400" dirty="0">
                <a:solidFill>
                  <a:schemeClr val="tx1"/>
                </a:solidFill>
              </a:rPr>
              <a:t>自己的</a:t>
            </a:r>
            <a:r>
              <a:rPr lang="en-US" altLang="zh-CN" sz="2400" dirty="0" smtClean="0">
                <a:solidFill>
                  <a:schemeClr val="tx1"/>
                </a:solidFill>
              </a:rPr>
              <a:t>idea</a:t>
            </a:r>
            <a:endParaRPr lang="zh-CN" altLang="en-US" sz="2400" dirty="0">
              <a:solidFill>
                <a:schemeClr val="tx1"/>
              </a:solidFill>
            </a:endParaRPr>
          </a:p>
        </p:txBody>
      </p:sp>
      <p:sp>
        <p:nvSpPr>
          <p:cNvPr id="6" name="矩形 5"/>
          <p:cNvSpPr/>
          <p:nvPr/>
        </p:nvSpPr>
        <p:spPr>
          <a:xfrm>
            <a:off x="467544" y="4077072"/>
            <a:ext cx="3096344"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dirty="0">
                <a:solidFill>
                  <a:schemeClr val="tx1"/>
                </a:solidFill>
              </a:rPr>
              <a:t>反复读</a:t>
            </a:r>
            <a:endParaRPr lang="zh-CN" altLang="en-US" sz="2400" dirty="0">
              <a:solidFill>
                <a:schemeClr val="tx1"/>
              </a:solidFill>
            </a:endParaRPr>
          </a:p>
        </p:txBody>
      </p:sp>
      <p:sp>
        <p:nvSpPr>
          <p:cNvPr id="7" name="矩形 6"/>
          <p:cNvSpPr/>
          <p:nvPr/>
        </p:nvSpPr>
        <p:spPr>
          <a:xfrm>
            <a:off x="467544" y="4941168"/>
            <a:ext cx="3096344"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dirty="0">
                <a:solidFill>
                  <a:schemeClr val="tx1"/>
                </a:solidFill>
              </a:rPr>
              <a:t>带着想法读</a:t>
            </a:r>
            <a:endParaRPr lang="zh-CN" altLang="en-US" sz="2400" dirty="0">
              <a:solidFill>
                <a:schemeClr val="tx1"/>
              </a:solidFill>
            </a:endParaRPr>
          </a:p>
        </p:txBody>
      </p:sp>
      <p:sp>
        <p:nvSpPr>
          <p:cNvPr id="10" name="矩形 9"/>
          <p:cNvSpPr/>
          <p:nvPr/>
        </p:nvSpPr>
        <p:spPr>
          <a:xfrm>
            <a:off x="467544" y="5805264"/>
            <a:ext cx="3096344" cy="5760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solidFill>
              </a:rPr>
              <a:t>做笔记</a:t>
            </a:r>
            <a:endParaRPr lang="zh-CN" altLang="en-US" sz="2400" dirty="0">
              <a:solidFill>
                <a:schemeClr val="tx1"/>
              </a:solidFill>
            </a:endParaRPr>
          </a:p>
        </p:txBody>
      </p:sp>
    </p:spTree>
    <p:extLst>
      <p:ext uri="{BB962C8B-B14F-4D97-AF65-F5344CB8AC3E}">
        <p14:creationId xmlns:p14="http://schemas.microsoft.com/office/powerpoint/2010/main" val="301041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写</a:t>
            </a:r>
            <a:endParaRPr lang="zh-CN" altLang="en-US" dirty="0"/>
          </a:p>
        </p:txBody>
      </p:sp>
      <p:sp>
        <p:nvSpPr>
          <p:cNvPr id="4" name="矩形 3"/>
          <p:cNvSpPr/>
          <p:nvPr/>
        </p:nvSpPr>
        <p:spPr>
          <a:xfrm>
            <a:off x="467544" y="1700808"/>
            <a:ext cx="8208912"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chemeClr val="tx1"/>
                </a:solidFill>
              </a:rPr>
              <a:t>Abstract</a:t>
            </a:r>
            <a:r>
              <a:rPr lang="en-US" altLang="zh-CN" sz="2400" dirty="0" smtClean="0">
                <a:solidFill>
                  <a:schemeClr val="tx1"/>
                </a:solidFill>
              </a:rPr>
              <a:t>——a</a:t>
            </a:r>
            <a:r>
              <a:rPr lang="en-US" altLang="zh-CN" sz="2400" dirty="0">
                <a:solidFill>
                  <a:schemeClr val="tx1"/>
                </a:solidFill>
              </a:rPr>
              <a:t>)</a:t>
            </a:r>
            <a:r>
              <a:rPr lang="zh-CN" altLang="zh-CN" sz="2400" dirty="0" smtClean="0">
                <a:solidFill>
                  <a:schemeClr val="tx1"/>
                </a:solidFill>
              </a:rPr>
              <a:t>阐述</a:t>
            </a:r>
            <a:r>
              <a:rPr lang="zh-CN" altLang="zh-CN" sz="2400" dirty="0">
                <a:solidFill>
                  <a:schemeClr val="tx1"/>
                </a:solidFill>
              </a:rPr>
              <a:t>问题；</a:t>
            </a:r>
            <a:r>
              <a:rPr lang="en-US" altLang="zh-CN" sz="2400" dirty="0" smtClean="0">
                <a:solidFill>
                  <a:schemeClr val="tx1"/>
                </a:solidFill>
              </a:rPr>
              <a:t>b)</a:t>
            </a:r>
            <a:r>
              <a:rPr lang="zh-CN" altLang="zh-CN" sz="2400" dirty="0" smtClean="0">
                <a:solidFill>
                  <a:schemeClr val="tx1"/>
                </a:solidFill>
              </a:rPr>
              <a:t>说明</a:t>
            </a:r>
            <a:r>
              <a:rPr lang="zh-CN" altLang="zh-CN" sz="2400" dirty="0">
                <a:solidFill>
                  <a:schemeClr val="tx1"/>
                </a:solidFill>
              </a:rPr>
              <a:t>自己的解决方案和结果。</a:t>
            </a:r>
            <a:endParaRPr lang="zh-CN" altLang="en-US" sz="2400" dirty="0">
              <a:solidFill>
                <a:schemeClr val="tx1"/>
              </a:solidFill>
            </a:endParaRPr>
          </a:p>
        </p:txBody>
      </p:sp>
      <p:sp>
        <p:nvSpPr>
          <p:cNvPr id="5" name="矩形 4"/>
          <p:cNvSpPr/>
          <p:nvPr/>
        </p:nvSpPr>
        <p:spPr>
          <a:xfrm>
            <a:off x="467544" y="3068960"/>
            <a:ext cx="8208912" cy="11521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chemeClr val="tx1"/>
                </a:solidFill>
              </a:rPr>
              <a:t>Introduction</a:t>
            </a:r>
            <a:r>
              <a:rPr lang="en-US" altLang="zh-CN" sz="2400" dirty="0" smtClean="0">
                <a:solidFill>
                  <a:schemeClr val="tx1"/>
                </a:solidFill>
              </a:rPr>
              <a:t>——a)</a:t>
            </a:r>
            <a:r>
              <a:rPr lang="zh-CN" altLang="zh-CN" sz="2400" dirty="0" smtClean="0">
                <a:solidFill>
                  <a:schemeClr val="tx1"/>
                </a:solidFill>
              </a:rPr>
              <a:t>题</a:t>
            </a:r>
            <a:r>
              <a:rPr lang="en-US" altLang="zh-CN" sz="2400" dirty="0">
                <a:solidFill>
                  <a:schemeClr val="tx1"/>
                </a:solidFill>
              </a:rPr>
              <a:t>X</a:t>
            </a:r>
            <a:r>
              <a:rPr lang="zh-CN" altLang="zh-CN" sz="2400" dirty="0">
                <a:solidFill>
                  <a:schemeClr val="tx1"/>
                </a:solidFill>
              </a:rPr>
              <a:t>是重要的；</a:t>
            </a:r>
            <a:r>
              <a:rPr lang="en-US" altLang="zh-CN" sz="2400" dirty="0" smtClean="0">
                <a:solidFill>
                  <a:schemeClr val="tx1"/>
                </a:solidFill>
              </a:rPr>
              <a:t>b)</a:t>
            </a:r>
            <a:r>
              <a:rPr lang="zh-CN" altLang="zh-CN" sz="2400" dirty="0" smtClean="0">
                <a:solidFill>
                  <a:schemeClr val="tx1"/>
                </a:solidFill>
              </a:rPr>
              <a:t>前人</a:t>
            </a:r>
            <a:r>
              <a:rPr lang="zh-CN" altLang="zh-CN" sz="2400" dirty="0">
                <a:solidFill>
                  <a:schemeClr val="tx1"/>
                </a:solidFill>
              </a:rPr>
              <a:t>的工作</a:t>
            </a:r>
            <a:r>
              <a:rPr lang="en-US" altLang="zh-CN" sz="2400" dirty="0">
                <a:solidFill>
                  <a:schemeClr val="tx1"/>
                </a:solidFill>
              </a:rPr>
              <a:t>A</a:t>
            </a:r>
            <a:r>
              <a:rPr lang="zh-CN" altLang="zh-CN" sz="2400" dirty="0">
                <a:solidFill>
                  <a:schemeClr val="tx1"/>
                </a:solidFill>
              </a:rPr>
              <a:t>、</a:t>
            </a:r>
            <a:r>
              <a:rPr lang="en-US" altLang="zh-CN" sz="2400" dirty="0">
                <a:solidFill>
                  <a:schemeClr val="tx1"/>
                </a:solidFill>
              </a:rPr>
              <a:t>B</a:t>
            </a:r>
            <a:r>
              <a:rPr lang="zh-CN" altLang="zh-CN" sz="2400" dirty="0">
                <a:solidFill>
                  <a:schemeClr val="tx1"/>
                </a:solidFill>
              </a:rPr>
              <a:t>曾经研究过这个</a:t>
            </a:r>
            <a:r>
              <a:rPr lang="zh-CN" altLang="zh-CN" sz="2400" dirty="0" smtClean="0">
                <a:solidFill>
                  <a:schemeClr val="tx1"/>
                </a:solidFill>
              </a:rPr>
              <a:t>问题</a:t>
            </a:r>
            <a:r>
              <a:rPr lang="zh-CN" altLang="en-US" sz="2400" dirty="0" smtClean="0">
                <a:solidFill>
                  <a:schemeClr val="tx1"/>
                </a:solidFill>
              </a:rPr>
              <a:t>，但有</a:t>
            </a:r>
            <a:r>
              <a:rPr lang="zh-CN" altLang="zh-CN" sz="2400" dirty="0" smtClean="0">
                <a:solidFill>
                  <a:schemeClr val="tx1"/>
                </a:solidFill>
              </a:rPr>
              <a:t>缺陷</a:t>
            </a:r>
            <a:r>
              <a:rPr lang="zh-CN" altLang="zh-CN" sz="2400" dirty="0">
                <a:solidFill>
                  <a:schemeClr val="tx1"/>
                </a:solidFill>
              </a:rPr>
              <a:t>；</a:t>
            </a:r>
            <a:r>
              <a:rPr lang="en-US" altLang="zh-CN" sz="2400" dirty="0" smtClean="0">
                <a:solidFill>
                  <a:schemeClr val="tx1"/>
                </a:solidFill>
              </a:rPr>
              <a:t>d)</a:t>
            </a:r>
            <a:r>
              <a:rPr lang="zh-CN" altLang="zh-CN" sz="2400" dirty="0" smtClean="0">
                <a:solidFill>
                  <a:schemeClr val="tx1"/>
                </a:solidFill>
              </a:rPr>
              <a:t>我们</a:t>
            </a:r>
            <a:r>
              <a:rPr lang="zh-CN" altLang="zh-CN" sz="2400" dirty="0">
                <a:solidFill>
                  <a:schemeClr val="tx1"/>
                </a:solidFill>
              </a:rPr>
              <a:t>提出了方法</a:t>
            </a:r>
            <a:r>
              <a:rPr lang="en-US" altLang="zh-CN" sz="2400" dirty="0">
                <a:solidFill>
                  <a:schemeClr val="tx1"/>
                </a:solidFill>
              </a:rPr>
              <a:t>D</a:t>
            </a:r>
            <a:r>
              <a:rPr lang="zh-CN" altLang="zh-CN" sz="2400" dirty="0">
                <a:solidFill>
                  <a:schemeClr val="tx1"/>
                </a:solidFill>
              </a:rPr>
              <a:t>；</a:t>
            </a:r>
            <a:r>
              <a:rPr lang="en-US" altLang="zh-CN" sz="2400" dirty="0" smtClean="0">
                <a:solidFill>
                  <a:schemeClr val="tx1"/>
                </a:solidFill>
              </a:rPr>
              <a:t>e)D</a:t>
            </a:r>
            <a:r>
              <a:rPr lang="zh-CN" altLang="zh-CN" sz="2400" dirty="0">
                <a:solidFill>
                  <a:schemeClr val="tx1"/>
                </a:solidFill>
              </a:rPr>
              <a:t>的基本特征，和</a:t>
            </a:r>
            <a:r>
              <a:rPr lang="en-US" altLang="zh-CN" sz="2400" dirty="0">
                <a:solidFill>
                  <a:schemeClr val="tx1"/>
                </a:solidFill>
              </a:rPr>
              <a:t>A</a:t>
            </a:r>
            <a:r>
              <a:rPr lang="zh-CN" altLang="zh-CN" sz="2400" dirty="0">
                <a:solidFill>
                  <a:schemeClr val="tx1"/>
                </a:solidFill>
              </a:rPr>
              <a:t>、</a:t>
            </a:r>
            <a:r>
              <a:rPr lang="en-US" altLang="zh-CN" sz="2400" dirty="0">
                <a:solidFill>
                  <a:schemeClr val="tx1"/>
                </a:solidFill>
              </a:rPr>
              <a:t>B</a:t>
            </a:r>
            <a:r>
              <a:rPr lang="zh-CN" altLang="zh-CN" sz="2400" dirty="0" smtClean="0">
                <a:solidFill>
                  <a:schemeClr val="tx1"/>
                </a:solidFill>
              </a:rPr>
              <a:t>进行</a:t>
            </a:r>
            <a:r>
              <a:rPr lang="zh-CN" altLang="en-US" sz="2400" dirty="0">
                <a:solidFill>
                  <a:schemeClr val="tx1"/>
                </a:solidFill>
              </a:rPr>
              <a:t>比较</a:t>
            </a:r>
          </a:p>
        </p:txBody>
      </p:sp>
      <p:sp>
        <p:nvSpPr>
          <p:cNvPr id="3" name="矩形 2"/>
          <p:cNvSpPr/>
          <p:nvPr/>
        </p:nvSpPr>
        <p:spPr>
          <a:xfrm>
            <a:off x="467544" y="4797152"/>
            <a:ext cx="8208912"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chemeClr val="tx1"/>
                </a:solidFill>
              </a:rPr>
              <a:t> Performance Analysis</a:t>
            </a:r>
            <a:r>
              <a:rPr lang="en-US" altLang="zh-CN" sz="3200" dirty="0" smtClean="0">
                <a:solidFill>
                  <a:schemeClr val="tx1"/>
                </a:solidFill>
              </a:rPr>
              <a:t>——</a:t>
            </a:r>
            <a:r>
              <a:rPr lang="en-US" altLang="zh-CN" sz="2400" dirty="0" smtClean="0">
                <a:solidFill>
                  <a:schemeClr val="tx1"/>
                </a:solidFill>
              </a:rPr>
              <a:t>a)</a:t>
            </a:r>
            <a:r>
              <a:rPr lang="zh-CN" altLang="zh-CN" sz="2400" dirty="0" smtClean="0">
                <a:solidFill>
                  <a:schemeClr val="tx1"/>
                </a:solidFill>
              </a:rPr>
              <a:t>合理</a:t>
            </a:r>
            <a:r>
              <a:rPr lang="zh-CN" altLang="zh-CN" sz="2400" dirty="0">
                <a:solidFill>
                  <a:schemeClr val="tx1"/>
                </a:solidFill>
              </a:rPr>
              <a:t>地设计</a:t>
            </a:r>
            <a:r>
              <a:rPr lang="zh-CN" altLang="zh-CN" sz="2400" dirty="0" smtClean="0">
                <a:solidFill>
                  <a:schemeClr val="tx1"/>
                </a:solidFill>
              </a:rPr>
              <a:t>实验；</a:t>
            </a:r>
            <a:r>
              <a:rPr lang="en-US" altLang="zh-CN" sz="2400" dirty="0" smtClean="0">
                <a:solidFill>
                  <a:schemeClr val="tx1"/>
                </a:solidFill>
              </a:rPr>
              <a:t>b)</a:t>
            </a:r>
            <a:r>
              <a:rPr lang="zh-CN" altLang="zh-CN" sz="2400" dirty="0" smtClean="0">
                <a:solidFill>
                  <a:schemeClr val="tx1"/>
                </a:solidFill>
              </a:rPr>
              <a:t>必要</a:t>
            </a:r>
            <a:r>
              <a:rPr lang="zh-CN" altLang="zh-CN" sz="2400" dirty="0">
                <a:solidFill>
                  <a:schemeClr val="tx1"/>
                </a:solidFill>
              </a:rPr>
              <a:t>的比较，突出</a:t>
            </a:r>
            <a:r>
              <a:rPr lang="zh-CN" altLang="zh-CN" sz="2400" dirty="0" smtClean="0">
                <a:solidFill>
                  <a:schemeClr val="tx1"/>
                </a:solidFill>
              </a:rPr>
              <a:t>科学性</a:t>
            </a:r>
            <a:endParaRPr lang="zh-CN" altLang="en-US" sz="2400" dirty="0">
              <a:solidFill>
                <a:schemeClr val="tx1"/>
              </a:solidFill>
            </a:endParaRPr>
          </a:p>
        </p:txBody>
      </p:sp>
    </p:spTree>
    <p:extLst>
      <p:ext uri="{BB962C8B-B14F-4D97-AF65-F5344CB8AC3E}">
        <p14:creationId xmlns:p14="http://schemas.microsoft.com/office/powerpoint/2010/main" val="33530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67544" y="3356992"/>
            <a:ext cx="8280920"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chemeClr val="tx1"/>
                </a:solidFill>
              </a:rPr>
              <a:t>Conclusion</a:t>
            </a:r>
            <a:r>
              <a:rPr lang="en-US" altLang="zh-CN" sz="2400" dirty="0" smtClean="0">
                <a:solidFill>
                  <a:schemeClr val="tx1"/>
                </a:solidFill>
              </a:rPr>
              <a:t>——a</a:t>
            </a:r>
            <a:r>
              <a:rPr lang="en-US" altLang="zh-CN" sz="2400" dirty="0">
                <a:solidFill>
                  <a:schemeClr val="tx1"/>
                </a:solidFill>
              </a:rPr>
              <a:t>)</a:t>
            </a:r>
            <a:r>
              <a:rPr lang="zh-CN" altLang="zh-CN" sz="2400" dirty="0" smtClean="0">
                <a:solidFill>
                  <a:schemeClr val="tx1"/>
                </a:solidFill>
              </a:rPr>
              <a:t>快速</a:t>
            </a:r>
            <a:r>
              <a:rPr lang="zh-CN" altLang="zh-CN" sz="2400" dirty="0">
                <a:solidFill>
                  <a:schemeClr val="tx1"/>
                </a:solidFill>
              </a:rPr>
              <a:t>简短的总结；</a:t>
            </a:r>
            <a:r>
              <a:rPr lang="en-US" altLang="zh-CN" sz="2400" dirty="0" smtClean="0">
                <a:solidFill>
                  <a:schemeClr val="tx1"/>
                </a:solidFill>
              </a:rPr>
              <a:t>b</a:t>
            </a:r>
            <a:r>
              <a:rPr lang="en-US" altLang="zh-CN" sz="2400" dirty="0">
                <a:solidFill>
                  <a:schemeClr val="tx1"/>
                </a:solidFill>
              </a:rPr>
              <a:t>)</a:t>
            </a:r>
            <a:r>
              <a:rPr lang="zh-CN" altLang="zh-CN" sz="2400" dirty="0" smtClean="0">
                <a:solidFill>
                  <a:schemeClr val="tx1"/>
                </a:solidFill>
              </a:rPr>
              <a:t>未来</a:t>
            </a:r>
            <a:r>
              <a:rPr lang="zh-CN" altLang="zh-CN" sz="2400" dirty="0">
                <a:solidFill>
                  <a:schemeClr val="tx1"/>
                </a:solidFill>
              </a:rPr>
              <a:t>工作的</a:t>
            </a:r>
            <a:r>
              <a:rPr lang="zh-CN" altLang="zh-CN" sz="2400" dirty="0" smtClean="0">
                <a:solidFill>
                  <a:schemeClr val="tx1"/>
                </a:solidFill>
              </a:rPr>
              <a:t>展望</a:t>
            </a:r>
            <a:endParaRPr lang="zh-CN" altLang="en-US" sz="2400" dirty="0">
              <a:solidFill>
                <a:schemeClr val="tx1"/>
              </a:solidFill>
            </a:endParaRPr>
          </a:p>
        </p:txBody>
      </p:sp>
      <p:sp>
        <p:nvSpPr>
          <p:cNvPr id="8" name="矩形 7"/>
          <p:cNvSpPr/>
          <p:nvPr/>
        </p:nvSpPr>
        <p:spPr>
          <a:xfrm>
            <a:off x="467544" y="5085184"/>
            <a:ext cx="8136904"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chemeClr val="tx1"/>
                </a:solidFill>
              </a:rPr>
              <a:t>References</a:t>
            </a:r>
            <a:r>
              <a:rPr lang="en-US" altLang="zh-CN" sz="2400" dirty="0" smtClean="0">
                <a:solidFill>
                  <a:schemeClr val="tx1"/>
                </a:solidFill>
              </a:rPr>
              <a:t>——a</a:t>
            </a:r>
            <a:r>
              <a:rPr lang="en-US" altLang="zh-CN" sz="2400" dirty="0">
                <a:solidFill>
                  <a:schemeClr val="tx1"/>
                </a:solidFill>
              </a:rPr>
              <a:t>)</a:t>
            </a:r>
            <a:r>
              <a:rPr lang="zh-CN" altLang="zh-CN" sz="2800" dirty="0" smtClean="0">
                <a:solidFill>
                  <a:schemeClr val="tx1"/>
                </a:solidFill>
              </a:rPr>
              <a:t>选择</a:t>
            </a:r>
            <a:r>
              <a:rPr lang="zh-CN" altLang="zh-CN" sz="2400" dirty="0" smtClean="0">
                <a:solidFill>
                  <a:schemeClr val="tx1"/>
                </a:solidFill>
              </a:rPr>
              <a:t>引文</a:t>
            </a:r>
            <a:r>
              <a:rPr lang="en-US" altLang="zh-CN" sz="2400" dirty="0" smtClean="0">
                <a:solidFill>
                  <a:schemeClr val="tx1"/>
                </a:solidFill>
              </a:rPr>
              <a:t>(</a:t>
            </a:r>
            <a:r>
              <a:rPr lang="zh-CN" altLang="zh-CN" sz="2400" dirty="0" smtClean="0">
                <a:solidFill>
                  <a:schemeClr val="tx1"/>
                </a:solidFill>
              </a:rPr>
              <a:t>众所周知</a:t>
            </a:r>
            <a:r>
              <a:rPr lang="zh-CN" altLang="zh-CN" sz="2400" dirty="0">
                <a:solidFill>
                  <a:schemeClr val="tx1"/>
                </a:solidFill>
              </a:rPr>
              <a:t>的结论不必</a:t>
            </a:r>
            <a:r>
              <a:rPr lang="zh-CN" altLang="zh-CN" sz="2400" dirty="0" smtClean="0">
                <a:solidFill>
                  <a:schemeClr val="tx1"/>
                </a:solidFill>
              </a:rPr>
              <a:t>引用</a:t>
            </a:r>
            <a:r>
              <a:rPr lang="en-US" altLang="zh-CN" sz="2400" dirty="0" smtClean="0">
                <a:solidFill>
                  <a:schemeClr val="tx1"/>
                </a:solidFill>
              </a:rPr>
              <a:t>)</a:t>
            </a:r>
            <a:r>
              <a:rPr lang="zh-CN" altLang="zh-CN" sz="2400" dirty="0" smtClean="0">
                <a:solidFill>
                  <a:schemeClr val="tx1"/>
                </a:solidFill>
              </a:rPr>
              <a:t>；</a:t>
            </a:r>
            <a:r>
              <a:rPr lang="en-US" altLang="zh-CN" sz="2400" dirty="0" smtClean="0">
                <a:solidFill>
                  <a:schemeClr val="tx1"/>
                </a:solidFill>
              </a:rPr>
              <a:t>b</a:t>
            </a:r>
            <a:r>
              <a:rPr lang="en-US" altLang="zh-CN" sz="2400" dirty="0">
                <a:solidFill>
                  <a:schemeClr val="tx1"/>
                </a:solidFill>
              </a:rPr>
              <a:t>)</a:t>
            </a:r>
            <a:r>
              <a:rPr lang="zh-CN" altLang="zh-CN" sz="2400" dirty="0" smtClean="0">
                <a:solidFill>
                  <a:schemeClr val="tx1"/>
                </a:solidFill>
              </a:rPr>
              <a:t>与</a:t>
            </a:r>
            <a:r>
              <a:rPr lang="zh-CN" altLang="zh-CN" sz="2400" dirty="0">
                <a:solidFill>
                  <a:schemeClr val="tx1"/>
                </a:solidFill>
              </a:rPr>
              <a:t>前文保持</a:t>
            </a:r>
            <a:r>
              <a:rPr lang="zh-CN" altLang="zh-CN" sz="2400" dirty="0" smtClean="0">
                <a:solidFill>
                  <a:schemeClr val="tx1"/>
                </a:solidFill>
              </a:rPr>
              <a:t>一致</a:t>
            </a:r>
            <a:r>
              <a:rPr lang="en-US" altLang="zh-CN" sz="2400" dirty="0">
                <a:solidFill>
                  <a:schemeClr val="tx1"/>
                </a:solidFill>
              </a:rPr>
              <a:t/>
            </a:r>
            <a:br>
              <a:rPr lang="en-US" altLang="zh-CN" sz="2400" dirty="0">
                <a:solidFill>
                  <a:schemeClr val="tx1"/>
                </a:solidFill>
              </a:rPr>
            </a:br>
            <a:endParaRPr lang="zh-CN" altLang="en-US" sz="2400" dirty="0">
              <a:solidFill>
                <a:schemeClr val="tx1"/>
              </a:solidFill>
            </a:endParaRPr>
          </a:p>
        </p:txBody>
      </p:sp>
      <p:sp>
        <p:nvSpPr>
          <p:cNvPr id="4" name="矩形 3"/>
          <p:cNvSpPr/>
          <p:nvPr/>
        </p:nvSpPr>
        <p:spPr>
          <a:xfrm>
            <a:off x="467544" y="1628800"/>
            <a:ext cx="8280920"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smtClean="0">
                <a:solidFill>
                  <a:schemeClr val="tx1"/>
                </a:solidFill>
              </a:rPr>
              <a:t>Discussion</a:t>
            </a:r>
            <a:r>
              <a:rPr lang="en-US" altLang="zh-CN" sz="2400" dirty="0" smtClean="0">
                <a:solidFill>
                  <a:schemeClr val="tx1"/>
                </a:solidFill>
              </a:rPr>
              <a:t>——a</a:t>
            </a:r>
            <a:r>
              <a:rPr lang="en-US" altLang="zh-CN" sz="2400" dirty="0">
                <a:solidFill>
                  <a:schemeClr val="tx1"/>
                </a:solidFill>
              </a:rPr>
              <a:t>)</a:t>
            </a:r>
            <a:r>
              <a:rPr lang="zh-CN" altLang="en-US" sz="2400" dirty="0" smtClean="0">
                <a:solidFill>
                  <a:schemeClr val="tx1"/>
                </a:solidFill>
              </a:rPr>
              <a:t>总结研究发现；</a:t>
            </a:r>
            <a:r>
              <a:rPr lang="en-US" altLang="zh-CN" sz="2400" dirty="0" smtClean="0">
                <a:solidFill>
                  <a:schemeClr val="tx1"/>
                </a:solidFill>
              </a:rPr>
              <a:t>b)</a:t>
            </a:r>
            <a:r>
              <a:rPr lang="zh-CN" altLang="en-US" sz="2400" dirty="0" smtClean="0">
                <a:solidFill>
                  <a:schemeClr val="tx1"/>
                </a:solidFill>
              </a:rPr>
              <a:t>与前人研究一致和不一致的原因</a:t>
            </a:r>
            <a:r>
              <a:rPr lang="en-US" altLang="zh-CN" sz="2400" dirty="0" smtClean="0">
                <a:solidFill>
                  <a:schemeClr val="tx1"/>
                </a:solidFill>
              </a:rPr>
              <a:t>; c)</a:t>
            </a:r>
            <a:r>
              <a:rPr lang="zh-CN" altLang="en-US" sz="2400" dirty="0" smtClean="0">
                <a:solidFill>
                  <a:schemeClr val="tx1"/>
                </a:solidFill>
              </a:rPr>
              <a:t>本研究的意义</a:t>
            </a:r>
            <a:endParaRPr lang="zh-CN" altLang="en-US" sz="2400" dirty="0">
              <a:solidFill>
                <a:schemeClr val="tx1"/>
              </a:solidFill>
            </a:endParaRPr>
          </a:p>
        </p:txBody>
      </p:sp>
    </p:spTree>
    <p:extLst>
      <p:ext uri="{BB962C8B-B14F-4D97-AF65-F5344CB8AC3E}">
        <p14:creationId xmlns:p14="http://schemas.microsoft.com/office/powerpoint/2010/main" val="156579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t>初写文章注意事项</a:t>
            </a:r>
            <a:endParaRPr lang="zh-CN" altLang="en-US" dirty="0"/>
          </a:p>
        </p:txBody>
      </p:sp>
      <p:sp>
        <p:nvSpPr>
          <p:cNvPr id="4" name="矩形 3"/>
          <p:cNvSpPr/>
          <p:nvPr/>
        </p:nvSpPr>
        <p:spPr>
          <a:xfrm>
            <a:off x="467544" y="1700808"/>
            <a:ext cx="8136904" cy="79208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rPr>
              <a:t>第一境界：依样画葫芦。</a:t>
            </a:r>
          </a:p>
        </p:txBody>
      </p:sp>
      <p:sp>
        <p:nvSpPr>
          <p:cNvPr id="6" name="矩形 5"/>
          <p:cNvSpPr/>
          <p:nvPr/>
        </p:nvSpPr>
        <p:spPr>
          <a:xfrm>
            <a:off x="467544" y="2996952"/>
            <a:ext cx="8136904"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dirty="0">
                <a:solidFill>
                  <a:schemeClr val="tx1"/>
                </a:solidFill>
              </a:rPr>
              <a:t>第二境界：心知其意。</a:t>
            </a:r>
            <a:endParaRPr lang="zh-CN" altLang="en-US" sz="2400" dirty="0">
              <a:solidFill>
                <a:schemeClr val="tx1"/>
              </a:solidFill>
            </a:endParaRPr>
          </a:p>
        </p:txBody>
      </p:sp>
      <p:sp>
        <p:nvSpPr>
          <p:cNvPr id="7" name="矩形 6"/>
          <p:cNvSpPr/>
          <p:nvPr/>
        </p:nvSpPr>
        <p:spPr>
          <a:xfrm>
            <a:off x="467544" y="4437112"/>
            <a:ext cx="8136904"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dirty="0">
                <a:solidFill>
                  <a:schemeClr val="tx1"/>
                </a:solidFill>
              </a:rPr>
              <a:t>第三境界：泼墨成画，挥笔成章。</a:t>
            </a:r>
            <a:endParaRPr lang="zh-CN" altLang="en-US" sz="2400" dirty="0">
              <a:solidFill>
                <a:schemeClr val="tx1"/>
              </a:solidFill>
            </a:endParaRPr>
          </a:p>
        </p:txBody>
      </p:sp>
    </p:spTree>
    <p:extLst>
      <p:ext uri="{BB962C8B-B14F-4D97-AF65-F5344CB8AC3E}">
        <p14:creationId xmlns:p14="http://schemas.microsoft.com/office/powerpoint/2010/main" val="118946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 </a:t>
            </a:r>
            <a:r>
              <a:rPr lang="zh-CN" altLang="zh-CN" dirty="0"/>
              <a:t>第一境界大致有哪些不同层次？</a:t>
            </a:r>
            <a:endParaRPr lang="zh-CN" altLang="en-US" dirty="0"/>
          </a:p>
        </p:txBody>
      </p:sp>
      <p:sp>
        <p:nvSpPr>
          <p:cNvPr id="4" name="矩形 3"/>
          <p:cNvSpPr/>
          <p:nvPr/>
        </p:nvSpPr>
        <p:spPr>
          <a:xfrm>
            <a:off x="467544" y="1628800"/>
            <a:ext cx="8208912"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b="1" dirty="0" smtClean="0">
                <a:solidFill>
                  <a:schemeClr val="tx1"/>
                </a:solidFill>
              </a:rPr>
              <a:t>贫困期</a:t>
            </a:r>
            <a:r>
              <a:rPr lang="zh-CN" altLang="en-US" sz="2400" b="1" dirty="0" smtClean="0">
                <a:solidFill>
                  <a:schemeClr val="tx1"/>
                </a:solidFill>
              </a:rPr>
              <a:t>：</a:t>
            </a:r>
            <a:r>
              <a:rPr lang="zh-CN" altLang="zh-CN" sz="2000" dirty="0">
                <a:solidFill>
                  <a:schemeClr val="tx1"/>
                </a:solidFill>
              </a:rPr>
              <a:t>只知道需要模仿，但是不知道该怎样正确地模仿，这属于连形都没学会的阶段。</a:t>
            </a:r>
            <a:endParaRPr lang="zh-CN" altLang="en-US" sz="2000" dirty="0">
              <a:solidFill>
                <a:schemeClr val="tx1"/>
              </a:solidFill>
            </a:endParaRPr>
          </a:p>
        </p:txBody>
      </p:sp>
      <p:sp>
        <p:nvSpPr>
          <p:cNvPr id="5" name="矩形 4"/>
          <p:cNvSpPr/>
          <p:nvPr/>
        </p:nvSpPr>
        <p:spPr>
          <a:xfrm>
            <a:off x="467544" y="2708920"/>
            <a:ext cx="8208912"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b="1" dirty="0">
                <a:solidFill>
                  <a:schemeClr val="tx1"/>
                </a:solidFill>
              </a:rPr>
              <a:t>学</a:t>
            </a:r>
            <a:r>
              <a:rPr lang="zh-CN" altLang="zh-CN" sz="2400" b="1" dirty="0" smtClean="0">
                <a:solidFill>
                  <a:schemeClr val="tx1"/>
                </a:solidFill>
              </a:rPr>
              <a:t>形</a:t>
            </a:r>
            <a:r>
              <a:rPr lang="zh-CN" altLang="en-US" sz="2400" b="1" dirty="0" smtClean="0">
                <a:solidFill>
                  <a:schemeClr val="tx1"/>
                </a:solidFill>
              </a:rPr>
              <a:t>期：</a:t>
            </a:r>
            <a:r>
              <a:rPr lang="zh-CN" altLang="zh-CN" dirty="0" smtClean="0">
                <a:solidFill>
                  <a:schemeClr val="tx1"/>
                </a:solidFill>
              </a:rPr>
              <a:t>从</a:t>
            </a:r>
            <a:r>
              <a:rPr lang="zh-CN" altLang="zh-CN" dirty="0">
                <a:solidFill>
                  <a:schemeClr val="tx1"/>
                </a:solidFill>
              </a:rPr>
              <a:t>不同的文献中摘抄一些句子，变动一点之后放到文章当中，但是整个文章会充斥着生硬，不</a:t>
            </a:r>
            <a:r>
              <a:rPr lang="zh-CN" altLang="zh-CN" dirty="0" smtClean="0">
                <a:solidFill>
                  <a:schemeClr val="tx1"/>
                </a:solidFill>
              </a:rPr>
              <a:t>和谐</a:t>
            </a:r>
            <a:r>
              <a:rPr lang="zh-CN" altLang="en-US" dirty="0" smtClean="0">
                <a:solidFill>
                  <a:schemeClr val="tx1"/>
                </a:solidFill>
              </a:rPr>
              <a:t>。</a:t>
            </a:r>
            <a:endParaRPr lang="zh-CN" altLang="en-US" dirty="0">
              <a:solidFill>
                <a:schemeClr val="tx1"/>
              </a:solidFill>
            </a:endParaRPr>
          </a:p>
        </p:txBody>
      </p:sp>
      <p:sp>
        <p:nvSpPr>
          <p:cNvPr id="6" name="矩形 5"/>
          <p:cNvSpPr/>
          <p:nvPr/>
        </p:nvSpPr>
        <p:spPr>
          <a:xfrm>
            <a:off x="467544" y="3933056"/>
            <a:ext cx="8208912"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400" b="1" dirty="0" smtClean="0">
                <a:solidFill>
                  <a:schemeClr val="tx1"/>
                </a:solidFill>
              </a:rPr>
              <a:t>跳出学形</a:t>
            </a:r>
            <a:r>
              <a:rPr lang="zh-CN" altLang="en-US" sz="2400" b="1" dirty="0" smtClean="0">
                <a:solidFill>
                  <a:schemeClr val="tx1"/>
                </a:solidFill>
              </a:rPr>
              <a:t>期：</a:t>
            </a:r>
            <a:r>
              <a:rPr lang="zh-CN" altLang="zh-CN" sz="2000" dirty="0">
                <a:solidFill>
                  <a:schemeClr val="tx1"/>
                </a:solidFill>
              </a:rPr>
              <a:t>知道采用怎样的语句来调整文章结构，让文章看起来衔接</a:t>
            </a:r>
            <a:r>
              <a:rPr lang="zh-CN" altLang="zh-CN" sz="2000" dirty="0" smtClean="0">
                <a:solidFill>
                  <a:schemeClr val="tx1"/>
                </a:solidFill>
              </a:rPr>
              <a:t>有序</a:t>
            </a:r>
            <a:r>
              <a:rPr lang="zh-CN" altLang="en-US" sz="2000" dirty="0" smtClean="0">
                <a:solidFill>
                  <a:schemeClr val="tx1"/>
                </a:solidFill>
              </a:rPr>
              <a:t>。</a:t>
            </a:r>
            <a:endParaRPr lang="zh-CN" altLang="en-US" sz="2000" dirty="0">
              <a:solidFill>
                <a:schemeClr val="tx1"/>
              </a:solidFill>
            </a:endParaRPr>
          </a:p>
        </p:txBody>
      </p:sp>
      <p:sp>
        <p:nvSpPr>
          <p:cNvPr id="7" name="矩形 6"/>
          <p:cNvSpPr/>
          <p:nvPr/>
        </p:nvSpPr>
        <p:spPr>
          <a:xfrm>
            <a:off x="467544" y="5013176"/>
            <a:ext cx="8208912"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smtClean="0">
                <a:solidFill>
                  <a:schemeClr val="tx1"/>
                </a:solidFill>
              </a:rPr>
              <a:t>小康期：</a:t>
            </a:r>
            <a:r>
              <a:rPr lang="zh-CN" altLang="zh-CN" dirty="0" smtClean="0">
                <a:solidFill>
                  <a:schemeClr val="tx1"/>
                </a:solidFill>
              </a:rPr>
              <a:t>对文章</a:t>
            </a:r>
            <a:r>
              <a:rPr lang="zh-CN" altLang="zh-CN" dirty="0">
                <a:solidFill>
                  <a:schemeClr val="tx1"/>
                </a:solidFill>
              </a:rPr>
              <a:t>结构有一定理解，知道如何化用不同的</a:t>
            </a:r>
            <a:r>
              <a:rPr lang="zh-CN" altLang="zh-CN" dirty="0" smtClean="0">
                <a:solidFill>
                  <a:schemeClr val="tx1"/>
                </a:solidFill>
              </a:rPr>
              <a:t>语句</a:t>
            </a:r>
            <a:r>
              <a:rPr lang="zh-CN" altLang="en-US" dirty="0">
                <a:solidFill>
                  <a:schemeClr val="tx1"/>
                </a:solidFill>
              </a:rPr>
              <a:t>，</a:t>
            </a:r>
            <a:r>
              <a:rPr lang="zh-CN" altLang="zh-CN" dirty="0" smtClean="0">
                <a:solidFill>
                  <a:schemeClr val="tx1"/>
                </a:solidFill>
              </a:rPr>
              <a:t>但对</a:t>
            </a:r>
            <a:r>
              <a:rPr lang="zh-CN" altLang="zh-CN" dirty="0">
                <a:solidFill>
                  <a:schemeClr val="tx1"/>
                </a:solidFill>
              </a:rPr>
              <a:t>文章整体结构的理解以及运用语言的熟练程度依然无法做到完全摆脱</a:t>
            </a:r>
            <a:r>
              <a:rPr lang="zh-CN" altLang="zh-CN" dirty="0" smtClean="0">
                <a:solidFill>
                  <a:schemeClr val="tx1"/>
                </a:solidFill>
              </a:rPr>
              <a:t>文献</a:t>
            </a:r>
            <a:r>
              <a:rPr lang="zh-CN" altLang="en-US" dirty="0" smtClean="0">
                <a:solidFill>
                  <a:schemeClr val="tx1"/>
                </a:solidFill>
              </a:rPr>
              <a:t>。</a:t>
            </a:r>
            <a:endParaRPr lang="zh-CN" altLang="en-US" dirty="0">
              <a:solidFill>
                <a:schemeClr val="tx1"/>
              </a:solidFill>
            </a:endParaRPr>
          </a:p>
        </p:txBody>
      </p:sp>
    </p:spTree>
    <p:extLst>
      <p:ext uri="{BB962C8B-B14F-4D97-AF65-F5344CB8AC3E}">
        <p14:creationId xmlns:p14="http://schemas.microsoft.com/office/powerpoint/2010/main" val="298574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zh-CN" sz="3200" dirty="0"/>
              <a:t>从“贫困”升级到“小康”需要注意些什么？</a:t>
            </a:r>
            <a:endParaRPr lang="zh-CN" altLang="en-US" sz="3200" dirty="0"/>
          </a:p>
        </p:txBody>
      </p:sp>
      <p:sp>
        <p:nvSpPr>
          <p:cNvPr id="5" name="矩形 4"/>
          <p:cNvSpPr/>
          <p:nvPr/>
        </p:nvSpPr>
        <p:spPr>
          <a:xfrm>
            <a:off x="3131840" y="1628800"/>
            <a:ext cx="5040000"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solidFill>
                  <a:schemeClr val="tx1"/>
                </a:solidFill>
              </a:rPr>
              <a:t>A. </a:t>
            </a:r>
            <a:r>
              <a:rPr lang="zh-CN" altLang="zh-CN" dirty="0">
                <a:solidFill>
                  <a:schemeClr val="tx1"/>
                </a:solidFill>
              </a:rPr>
              <a:t>要具有一定的审美能力</a:t>
            </a:r>
            <a:endParaRPr lang="zh-CN" altLang="en-US" dirty="0">
              <a:solidFill>
                <a:schemeClr val="tx1"/>
              </a:solidFill>
            </a:endParaRPr>
          </a:p>
        </p:txBody>
      </p:sp>
      <p:sp>
        <p:nvSpPr>
          <p:cNvPr id="6" name="矩形 5"/>
          <p:cNvSpPr/>
          <p:nvPr/>
        </p:nvSpPr>
        <p:spPr>
          <a:xfrm>
            <a:off x="3131840" y="2708920"/>
            <a:ext cx="5040560"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solidFill>
                  <a:schemeClr val="tx1"/>
                </a:solidFill>
              </a:rPr>
              <a:t>B. </a:t>
            </a:r>
            <a:r>
              <a:rPr lang="zh-CN" altLang="zh-CN" sz="2000" dirty="0">
                <a:solidFill>
                  <a:schemeClr val="tx1"/>
                </a:solidFill>
              </a:rPr>
              <a:t>要知道如何将别人的句子变成自己的句子</a:t>
            </a:r>
            <a:endParaRPr lang="zh-CN" altLang="en-US" sz="2000" dirty="0">
              <a:solidFill>
                <a:schemeClr val="tx1"/>
              </a:solidFill>
            </a:endParaRPr>
          </a:p>
        </p:txBody>
      </p:sp>
      <p:sp>
        <p:nvSpPr>
          <p:cNvPr id="7" name="矩形 6"/>
          <p:cNvSpPr/>
          <p:nvPr/>
        </p:nvSpPr>
        <p:spPr>
          <a:xfrm>
            <a:off x="3131840" y="3717096"/>
            <a:ext cx="5040000" cy="57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solidFill>
                  <a:schemeClr val="tx1"/>
                </a:solidFill>
              </a:rPr>
              <a:t>C. </a:t>
            </a:r>
            <a:r>
              <a:rPr lang="zh-CN" altLang="zh-CN" sz="2000" dirty="0">
                <a:solidFill>
                  <a:schemeClr val="tx1"/>
                </a:solidFill>
              </a:rPr>
              <a:t>要知道如何重塑语意</a:t>
            </a:r>
            <a:endParaRPr lang="zh-CN" altLang="en-US" sz="2000" dirty="0">
              <a:solidFill>
                <a:schemeClr val="tx1"/>
              </a:solidFill>
            </a:endParaRPr>
          </a:p>
        </p:txBody>
      </p:sp>
      <p:sp>
        <p:nvSpPr>
          <p:cNvPr id="8" name="矩形 7"/>
          <p:cNvSpPr/>
          <p:nvPr/>
        </p:nvSpPr>
        <p:spPr>
          <a:xfrm>
            <a:off x="3131840" y="4725144"/>
            <a:ext cx="5040000"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solidFill>
                  <a:schemeClr val="tx1"/>
                </a:solidFill>
              </a:rPr>
              <a:t>D. </a:t>
            </a:r>
            <a:r>
              <a:rPr lang="zh-CN" altLang="zh-CN" dirty="0">
                <a:solidFill>
                  <a:schemeClr val="tx1"/>
                </a:solidFill>
              </a:rPr>
              <a:t>一篇良好的论文，要虚实结合，衔接有序</a:t>
            </a:r>
            <a:endParaRPr lang="zh-CN" altLang="en-US" dirty="0">
              <a:solidFill>
                <a:schemeClr val="tx1"/>
              </a:solidFill>
            </a:endParaRPr>
          </a:p>
        </p:txBody>
      </p:sp>
      <p:sp>
        <p:nvSpPr>
          <p:cNvPr id="9" name="椭圆 8"/>
          <p:cNvSpPr/>
          <p:nvPr/>
        </p:nvSpPr>
        <p:spPr>
          <a:xfrm>
            <a:off x="683568" y="2924944"/>
            <a:ext cx="1368152" cy="144016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语言层面</a:t>
            </a:r>
            <a:endParaRPr lang="zh-CN" altLang="en-US" sz="2400" b="1" dirty="0">
              <a:solidFill>
                <a:schemeClr val="tx1"/>
              </a:solidFill>
            </a:endParaRPr>
          </a:p>
        </p:txBody>
      </p:sp>
      <p:cxnSp>
        <p:nvCxnSpPr>
          <p:cNvPr id="11" name="直接箭头连接符 10"/>
          <p:cNvCxnSpPr/>
          <p:nvPr/>
        </p:nvCxnSpPr>
        <p:spPr>
          <a:xfrm flipV="1">
            <a:off x="2051720" y="2060848"/>
            <a:ext cx="864096" cy="936104"/>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V="1">
            <a:off x="2136123" y="3088793"/>
            <a:ext cx="936104" cy="288032"/>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2195736" y="4005096"/>
            <a:ext cx="936104"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2051720" y="4293096"/>
            <a:ext cx="864096" cy="576064"/>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556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arn(inVertical)">
                                      <p:cBhvr>
                                        <p:cTn id="36" dur="500"/>
                                        <p:tgtEl>
                                          <p:spTgt spid="17"/>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zh-CN" sz="3200" dirty="0"/>
              <a:t>从“贫困”升级到“小康”需要注意些什么？</a:t>
            </a:r>
            <a:endParaRPr lang="zh-CN" altLang="en-US" sz="3200" dirty="0"/>
          </a:p>
        </p:txBody>
      </p:sp>
      <p:sp>
        <p:nvSpPr>
          <p:cNvPr id="5" name="矩形 4"/>
          <p:cNvSpPr/>
          <p:nvPr/>
        </p:nvSpPr>
        <p:spPr>
          <a:xfrm>
            <a:off x="3131840" y="1844824"/>
            <a:ext cx="5040000"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solidFill>
                  <a:schemeClr val="tx1"/>
                </a:solidFill>
              </a:rPr>
              <a:t>A. </a:t>
            </a:r>
            <a:r>
              <a:rPr lang="zh-CN" altLang="zh-CN" dirty="0">
                <a:solidFill>
                  <a:schemeClr val="tx1"/>
                </a:solidFill>
              </a:rPr>
              <a:t>对于自己的研究工作以及研究背景要有充分地认识</a:t>
            </a:r>
            <a:endParaRPr lang="zh-CN" altLang="en-US" dirty="0">
              <a:solidFill>
                <a:schemeClr val="tx1"/>
              </a:solidFill>
            </a:endParaRPr>
          </a:p>
        </p:txBody>
      </p:sp>
      <p:sp>
        <p:nvSpPr>
          <p:cNvPr id="6" name="矩形 5"/>
          <p:cNvSpPr/>
          <p:nvPr/>
        </p:nvSpPr>
        <p:spPr>
          <a:xfrm>
            <a:off x="3131840" y="3068960"/>
            <a:ext cx="5040560" cy="5760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smtClean="0">
                <a:solidFill>
                  <a:schemeClr val="tx1"/>
                </a:solidFill>
              </a:rPr>
              <a:t>B. </a:t>
            </a:r>
            <a:r>
              <a:rPr lang="zh-CN" altLang="zh-CN" sz="2000" dirty="0">
                <a:solidFill>
                  <a:schemeClr val="tx1"/>
                </a:solidFill>
              </a:rPr>
              <a:t>对于文章结构要有一定的审美能力</a:t>
            </a:r>
            <a:endParaRPr lang="zh-CN" altLang="en-US" sz="2000" dirty="0">
              <a:solidFill>
                <a:schemeClr val="tx1"/>
              </a:solidFill>
            </a:endParaRPr>
          </a:p>
        </p:txBody>
      </p:sp>
      <p:sp>
        <p:nvSpPr>
          <p:cNvPr id="7" name="矩形 6"/>
          <p:cNvSpPr/>
          <p:nvPr/>
        </p:nvSpPr>
        <p:spPr>
          <a:xfrm>
            <a:off x="3131840" y="4293160"/>
            <a:ext cx="5040000" cy="57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solidFill>
                  <a:schemeClr val="tx1"/>
                </a:solidFill>
              </a:rPr>
              <a:t>C. </a:t>
            </a:r>
            <a:r>
              <a:rPr lang="zh-CN" altLang="zh-CN" sz="2000" dirty="0">
                <a:solidFill>
                  <a:schemeClr val="tx1"/>
                </a:solidFill>
              </a:rPr>
              <a:t>好的文章具有完整的结构和强大的逻辑</a:t>
            </a:r>
            <a:endParaRPr lang="zh-CN" altLang="en-US" sz="2000" dirty="0">
              <a:solidFill>
                <a:schemeClr val="tx1"/>
              </a:solidFill>
            </a:endParaRPr>
          </a:p>
        </p:txBody>
      </p:sp>
      <p:sp>
        <p:nvSpPr>
          <p:cNvPr id="9" name="椭圆 8"/>
          <p:cNvSpPr/>
          <p:nvPr/>
        </p:nvSpPr>
        <p:spPr>
          <a:xfrm>
            <a:off x="683568" y="2708920"/>
            <a:ext cx="1368152" cy="144016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dirty="0">
                <a:solidFill>
                  <a:schemeClr val="tx1"/>
                </a:solidFill>
              </a:rPr>
              <a:t>结构层面</a:t>
            </a:r>
            <a:endParaRPr lang="zh-CN" altLang="en-US" sz="2400" b="1" dirty="0">
              <a:solidFill>
                <a:schemeClr val="tx1"/>
              </a:solidFill>
            </a:endParaRPr>
          </a:p>
        </p:txBody>
      </p:sp>
      <p:cxnSp>
        <p:nvCxnSpPr>
          <p:cNvPr id="11" name="直接箭头连接符 10"/>
          <p:cNvCxnSpPr/>
          <p:nvPr/>
        </p:nvCxnSpPr>
        <p:spPr>
          <a:xfrm flipV="1">
            <a:off x="2136123" y="2060848"/>
            <a:ext cx="779693" cy="792088"/>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2136123" y="3376825"/>
            <a:ext cx="936104" cy="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2051720" y="4005096"/>
            <a:ext cx="864096" cy="576064"/>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507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改</a:t>
            </a:r>
          </a:p>
        </p:txBody>
      </p:sp>
      <p:sp>
        <p:nvSpPr>
          <p:cNvPr id="4" name="矩形 3"/>
          <p:cNvSpPr/>
          <p:nvPr/>
        </p:nvSpPr>
        <p:spPr>
          <a:xfrm>
            <a:off x="683568" y="1844824"/>
            <a:ext cx="7920880"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rPr>
              <a:t>反复修改！！</a:t>
            </a:r>
            <a:endParaRPr lang="zh-CN" altLang="en-US" sz="2800" b="1" dirty="0">
              <a:solidFill>
                <a:schemeClr val="tx1"/>
              </a:solidFill>
            </a:endParaRPr>
          </a:p>
        </p:txBody>
      </p:sp>
    </p:spTree>
    <p:extLst>
      <p:ext uri="{BB962C8B-B14F-4D97-AF65-F5344CB8AC3E}">
        <p14:creationId xmlns:p14="http://schemas.microsoft.com/office/powerpoint/2010/main" val="59968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投稿</a:t>
            </a:r>
            <a:endParaRPr lang="zh-CN" altLang="en-US" dirty="0"/>
          </a:p>
        </p:txBody>
      </p:sp>
      <p:sp>
        <p:nvSpPr>
          <p:cNvPr id="4" name="矩形 3"/>
          <p:cNvSpPr/>
          <p:nvPr/>
        </p:nvSpPr>
        <p:spPr>
          <a:xfrm>
            <a:off x="539552" y="1628800"/>
            <a:ext cx="8136904"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选期刊</a:t>
            </a:r>
            <a:endParaRPr lang="zh-CN" altLang="en-US" sz="2400" b="1" dirty="0">
              <a:solidFill>
                <a:schemeClr val="tx1"/>
              </a:solidFill>
            </a:endParaRPr>
          </a:p>
        </p:txBody>
      </p:sp>
      <p:sp>
        <p:nvSpPr>
          <p:cNvPr id="5" name="矩形 4"/>
          <p:cNvSpPr/>
          <p:nvPr/>
        </p:nvSpPr>
        <p:spPr>
          <a:xfrm>
            <a:off x="539552" y="3284984"/>
            <a:ext cx="8136904"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准备该期刊投稿需要的文件</a:t>
            </a:r>
            <a:endParaRPr lang="zh-CN" altLang="en-US" sz="2400" b="1" dirty="0">
              <a:solidFill>
                <a:schemeClr val="tx1"/>
              </a:solidFill>
            </a:endParaRPr>
          </a:p>
        </p:txBody>
      </p:sp>
      <p:sp>
        <p:nvSpPr>
          <p:cNvPr id="6" name="矩形 5"/>
          <p:cNvSpPr/>
          <p:nvPr/>
        </p:nvSpPr>
        <p:spPr>
          <a:xfrm>
            <a:off x="539552" y="4725144"/>
            <a:ext cx="8136904" cy="8640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tx1"/>
                </a:solidFill>
              </a:rPr>
              <a:t>注册账号，投稿</a:t>
            </a:r>
            <a:endParaRPr lang="zh-CN" altLang="en-US" sz="2400" b="1" dirty="0">
              <a:solidFill>
                <a:schemeClr val="tx1"/>
              </a:solidFill>
            </a:endParaRPr>
          </a:p>
        </p:txBody>
      </p:sp>
    </p:spTree>
    <p:extLst>
      <p:ext uri="{BB962C8B-B14F-4D97-AF65-F5344CB8AC3E}">
        <p14:creationId xmlns:p14="http://schemas.microsoft.com/office/powerpoint/2010/main" val="329856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5576" y="2420888"/>
            <a:ext cx="7704856" cy="22322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tx1"/>
                </a:solidFill>
                <a:latin typeface="Times New Roman" pitchFamily="18" charset="0"/>
                <a:cs typeface="Times New Roman" pitchFamily="18" charset="0"/>
              </a:rPr>
              <a:t>Thanks for your attention!</a:t>
            </a:r>
            <a:endParaRPr lang="zh-CN" altLang="en-US" sz="4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572722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1001</TotalTime>
  <Words>2113</Words>
  <Application>Microsoft Office PowerPoint</Application>
  <PresentationFormat>全屏显示(4:3)</PresentationFormat>
  <Paragraphs>146</Paragraphs>
  <Slides>51</Slides>
  <Notes>0</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Office 主题​​</vt:lpstr>
      <vt:lpstr>选题与实验设计</vt:lpstr>
      <vt:lpstr>不要动这三块石头！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选题明确</vt:lpstr>
      <vt:lpstr>毕业照上的笑容，可以预测婚姻和寿命？</vt:lpstr>
      <vt:lpstr> 哈佛76年的实验有了结论：只要遇到真爱，人生繁盛的几率就会显著提升 </vt:lpstr>
      <vt:lpstr>调查过程</vt:lpstr>
      <vt:lpstr>结果</vt:lpstr>
      <vt:lpstr>结果</vt:lpstr>
      <vt:lpstr>PowerPoint 演示文稿</vt:lpstr>
      <vt:lpstr>问题来自。。。</vt:lpstr>
      <vt:lpstr>可能的解释</vt:lpstr>
      <vt:lpstr>启示</vt:lpstr>
      <vt:lpstr>PowerPoint 演示文稿</vt:lpstr>
      <vt:lpstr>PowerPoint 演示文稿</vt:lpstr>
      <vt:lpstr>3（组别：热恋期，矛盾期，理性期）× 2（愉快表情照片，悲伤表情照片）混合实验设计</vt:lpstr>
      <vt:lpstr>实验手段</vt:lpstr>
      <vt:lpstr>注意事项</vt:lpstr>
      <vt:lpstr>结果预期</vt:lpstr>
      <vt:lpstr>PowerPoint 演示文稿</vt:lpstr>
      <vt:lpstr>愉快表情照片vs. 悲伤表情照片  单因素被试间实验设计</vt:lpstr>
      <vt:lpstr>PowerPoint 演示文稿</vt:lpstr>
      <vt:lpstr>结果预期</vt:lpstr>
      <vt:lpstr>实验三：推广研究</vt:lpstr>
      <vt:lpstr>结果预期</vt:lpstr>
      <vt:lpstr>PowerPoint 演示文稿</vt:lpstr>
      <vt:lpstr>总结</vt:lpstr>
      <vt:lpstr>实验选题与设计</vt:lpstr>
      <vt:lpstr>PowerPoint 演示文稿</vt:lpstr>
      <vt:lpstr>SCI 论文写作</vt:lpstr>
      <vt:lpstr>读</vt:lpstr>
      <vt:lpstr>写</vt:lpstr>
      <vt:lpstr>PowerPoint 演示文稿</vt:lpstr>
      <vt:lpstr>初写文章注意事项</vt:lpstr>
      <vt:lpstr> 第一境界大致有哪些不同层次？</vt:lpstr>
      <vt:lpstr>从“贫困”升级到“小康”需要注意些什么？</vt:lpstr>
      <vt:lpstr>从“贫困”升级到“小康”需要注意些什么？</vt:lpstr>
      <vt:lpstr>改</vt:lpstr>
      <vt:lpstr>投稿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Administrator</cp:lastModifiedBy>
  <cp:revision>78</cp:revision>
  <dcterms:created xsi:type="dcterms:W3CDTF">2015-11-19T04:52:01Z</dcterms:created>
  <dcterms:modified xsi:type="dcterms:W3CDTF">2016-06-22T08:26:19Z</dcterms:modified>
</cp:coreProperties>
</file>